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80" r:id="rId9"/>
    <p:sldId id="281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78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84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784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784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784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784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5206E6-018F-4E6B-947D-8A65F5EE27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5A84F-09B8-4D60-81BE-F677177474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401FE-840C-401D-B39C-CDF977F7D8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ECAA6-19D5-4333-B147-974584EF62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2EBDF-EB40-466A-9B54-76A22A7ABA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C25DF-5DE0-4601-A97D-5F75210A76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A6C4B-26D6-4A5F-AE9C-4C1878C673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35ACB-8621-48F2-A3A4-64F987C53A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47C36-65E8-467E-BF87-D92010A9F9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A40D2-F344-4003-8A8F-6369F64887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25000-9231-403A-9F27-D34F2F7E68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680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0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82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8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2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682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682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5097A10-281E-46DD-A751-F28E6166ED2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781800" cy="2133600"/>
          </a:xfrm>
        </p:spPr>
        <p:txBody>
          <a:bodyPr/>
          <a:lstStyle/>
          <a:p>
            <a:pPr algn="l"/>
            <a:r>
              <a:rPr lang="ru-RU" sz="4800"/>
              <a:t>Проект «Знакомство с русской народной культурой» </a:t>
            </a:r>
            <a:r>
              <a:rPr lang="ru-RU" sz="3600"/>
              <a:t>(старший дошкольный возраст)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3046412"/>
          </a:xfrm>
        </p:spPr>
        <p:txBody>
          <a:bodyPr/>
          <a:lstStyle/>
          <a:p>
            <a:r>
              <a:rPr lang="ru-RU"/>
              <a:t>Автор: Стрелова Наталья Владимировна, воспитатель </a:t>
            </a:r>
            <a:r>
              <a:rPr lang="en-US"/>
              <a:t>II</a:t>
            </a:r>
            <a:r>
              <a:rPr lang="ru-RU"/>
              <a:t> квалификационной категории МКДОУ д/с «Радуга» с. Ербогачен.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Этапы проекта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ru-RU" b="1">
                <a:solidFill>
                  <a:schemeClr val="folHlink"/>
                </a:solidFill>
              </a:rPr>
              <a:t>Подготовительный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/>
              <a:t>Определение темы проекта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/>
              <a:t>Формулировка цели для определения задач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/>
              <a:t>Подбор материала по теме проекта (литература, иллюстрации, предметы домашнего обихода, старинная кухонная утварь)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6413"/>
            <a:ext cx="8229600" cy="642937"/>
          </a:xfrm>
        </p:spPr>
        <p:txBody>
          <a:bodyPr/>
          <a:lstStyle/>
          <a:p>
            <a:r>
              <a:rPr lang="ru-RU"/>
              <a:t>Этапы проекта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marL="571500" indent="-571500">
              <a:lnSpc>
                <a:spcPct val="90000"/>
              </a:lnSpc>
            </a:pPr>
            <a:r>
              <a:rPr lang="ru-RU" b="1">
                <a:solidFill>
                  <a:schemeClr val="folHlink"/>
                </a:solidFill>
              </a:rPr>
              <a:t>Организационный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800"/>
              <a:t>ОО «Познание»: 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- беседа на тему «Почему на Руси жить хорошо»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- экскурсия в музей, отдел «Русская изба»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ru-RU" sz="2800"/>
              <a:t>ОО «Чтение художественной литературы»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- русские народные сказки: «Крылатый, мохнатый да масляный», «Жихарка», «Лисичка со скалочкой», «Сивка-бурка», «По щучьему велению», «Снегурочка»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 - знакомство с фольклором: пословицы, поговорки о труде и гостеприимстве; загадки о старинных вещах, частушки 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- заучивание текста (подготовка к развлечению)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8229600" cy="58674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rabicPeriod" startAt="3"/>
            </a:pPr>
            <a:r>
              <a:rPr lang="ru-RU"/>
              <a:t>ОО «Художественное творчество»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/>
              <a:t>     - рисование «Орнамент русского костюма»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/>
              <a:t>     - лепка «Старинная посуда»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/>
              <a:t>     - аппликация «Веселая матрешка»</a:t>
            </a:r>
          </a:p>
          <a:p>
            <a:pPr marL="571500" indent="-571500">
              <a:buFont typeface="Wingdings" pitchFamily="2" charset="2"/>
              <a:buAutoNum type="arabicPeriod" startAt="4"/>
            </a:pPr>
            <a:r>
              <a:rPr lang="ru-RU"/>
              <a:t>ОО «Музыка»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/>
              <a:t>    - танцы «Русский перепляс» и «Плясовая»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/>
              <a:t>    - хороводная песня «На горе-то калина»</a:t>
            </a:r>
          </a:p>
          <a:p>
            <a:pPr marL="571500" indent="-571500">
              <a:buFont typeface="Wingdings" pitchFamily="2" charset="2"/>
              <a:buNone/>
            </a:pPr>
            <a:r>
              <a:rPr lang="ru-RU"/>
              <a:t>    - оркестр народных инструментов «Ложки деревенские», «На горе-то калина»</a:t>
            </a:r>
          </a:p>
          <a:p>
            <a:pPr marL="571500" indent="-571500"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229600" cy="6629400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ru-RU"/>
              <a:t>ОО «Социализация»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- русская хороводная игра «Пора, бабушка, в пир»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- народные детские игры «Горелки», «Жмурки», «Гуси-лебеди», «Ходит Ваня», «Гори-гори ясно»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 startAt="6"/>
            </a:pPr>
            <a:r>
              <a:rPr lang="ru-RU"/>
              <a:t>ОО «Труд»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- вышивка «Салфетка»	 (девочки)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- роспись досочки (мальчики)</a:t>
            </a:r>
          </a:p>
          <a:p>
            <a:pPr marL="571500" indent="-571500">
              <a:lnSpc>
                <a:spcPct val="90000"/>
              </a:lnSpc>
            </a:pPr>
            <a:r>
              <a:rPr lang="ru-RU" b="1">
                <a:solidFill>
                  <a:schemeClr val="folHlink"/>
                </a:solidFill>
              </a:rPr>
              <a:t>Заключительный</a:t>
            </a:r>
            <a:r>
              <a:rPr lang="ru-RU" b="1"/>
              <a:t> 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/>
              <a:t>Оформление в группе уголков русского быта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/>
              <a:t>Развлечение «Деревенские посиделки»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IMG_38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00200"/>
            <a:ext cx="3757613" cy="5008563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43800" cy="990600"/>
          </a:xfrm>
          <a:noFill/>
          <a:ln/>
        </p:spPr>
        <p:txBody>
          <a:bodyPr anchor="b"/>
          <a:lstStyle/>
          <a:p>
            <a:r>
              <a:rPr lang="ru-RU" sz="4000"/>
              <a:t>Экскурсия в музей имени </a:t>
            </a:r>
            <a:br>
              <a:rPr lang="ru-RU" sz="4000"/>
            </a:br>
            <a:r>
              <a:rPr lang="ru-RU" sz="4000"/>
              <a:t>В. Я. Шишкова</a:t>
            </a:r>
          </a:p>
        </p:txBody>
      </p:sp>
      <p:pic>
        <p:nvPicPr>
          <p:cNvPr id="34822" name="Picture 6" descr="IMG_38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81200"/>
            <a:ext cx="4378325" cy="3284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IMG_38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4230688" cy="5638800"/>
          </a:xfrm>
          <a:prstGeom prst="rect">
            <a:avLst/>
          </a:prstGeom>
          <a:noFill/>
        </p:spPr>
      </p:pic>
      <p:pic>
        <p:nvPicPr>
          <p:cNvPr id="35845" name="Picture 5" descr="IMG_38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IMG_38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05000"/>
            <a:ext cx="3657600" cy="2744788"/>
          </a:xfrm>
          <a:prstGeom prst="rect">
            <a:avLst/>
          </a:prstGeom>
          <a:noFill/>
        </p:spPr>
      </p:pic>
      <p:pic>
        <p:nvPicPr>
          <p:cNvPr id="36869" name="Picture 5" descr="IMG_38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429000"/>
            <a:ext cx="2471738" cy="3294063"/>
          </a:xfrm>
          <a:prstGeom prst="rect">
            <a:avLst/>
          </a:prstGeom>
          <a:noFill/>
        </p:spPr>
      </p:pic>
      <p:pic>
        <p:nvPicPr>
          <p:cNvPr id="36870" name="Picture 6" descr="IMG_38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2459038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71475"/>
            <a:ext cx="8229600" cy="646113"/>
          </a:xfrm>
        </p:spPr>
        <p:txBody>
          <a:bodyPr/>
          <a:lstStyle/>
          <a:p>
            <a:r>
              <a:rPr lang="ru-RU"/>
              <a:t>Уголки русского быта</a:t>
            </a:r>
            <a:br>
              <a:rPr lang="ru-RU"/>
            </a:br>
            <a:r>
              <a:rPr lang="ru-RU"/>
              <a:t>в группе детского сада</a:t>
            </a:r>
          </a:p>
        </p:txBody>
      </p:sp>
      <p:pic>
        <p:nvPicPr>
          <p:cNvPr id="37893" name="Picture 5" descr="IMG_09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572000" cy="3429000"/>
          </a:xfrm>
          <a:prstGeom prst="rect">
            <a:avLst/>
          </a:prstGeom>
          <a:noFill/>
        </p:spPr>
      </p:pic>
      <p:pic>
        <p:nvPicPr>
          <p:cNvPr id="37894" name="Picture 6" descr="IMG_09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4038600" cy="303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IMG_09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173538" cy="5562600"/>
          </a:xfrm>
          <a:prstGeom prst="rect">
            <a:avLst/>
          </a:prstGeom>
          <a:noFill/>
        </p:spPr>
      </p:pic>
      <p:pic>
        <p:nvPicPr>
          <p:cNvPr id="39941" name="Picture 5" descr="IMG_09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419600" cy="3316288"/>
          </a:xfrm>
          <a:prstGeom prst="rect">
            <a:avLst/>
          </a:prstGeom>
          <a:noFill/>
        </p:spPr>
      </p:pic>
      <p:pic>
        <p:nvPicPr>
          <p:cNvPr id="39942" name="Picture 6" descr="IMG_09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524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IMG_09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2595563" cy="3459163"/>
          </a:xfrm>
          <a:prstGeom prst="rect">
            <a:avLst/>
          </a:prstGeom>
          <a:noFill/>
        </p:spPr>
      </p:pic>
      <p:pic>
        <p:nvPicPr>
          <p:cNvPr id="40965" name="Picture 5" descr="IMG_09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200400"/>
            <a:ext cx="2573338" cy="3429000"/>
          </a:xfrm>
          <a:prstGeom prst="rect">
            <a:avLst/>
          </a:prstGeom>
          <a:noFill/>
        </p:spPr>
      </p:pic>
      <p:pic>
        <p:nvPicPr>
          <p:cNvPr id="40966" name="Picture 6" descr="IMG_0923"/>
          <p:cNvPicPr>
            <a:picLocks noChangeAspect="1" noChangeArrowheads="1"/>
          </p:cNvPicPr>
          <p:nvPr/>
        </p:nvPicPr>
        <p:blipFill>
          <a:blip r:embed="rId4" cstate="print"/>
          <a:srcRect t="28072"/>
          <a:stretch>
            <a:fillRect/>
          </a:stretch>
        </p:blipFill>
        <p:spPr bwMode="auto">
          <a:xfrm>
            <a:off x="2895600" y="1905000"/>
            <a:ext cx="3360738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chemeClr val="folHlink"/>
                </a:solidFill>
              </a:rPr>
              <a:t>Тип проекта:</a:t>
            </a:r>
            <a:r>
              <a:rPr lang="ru-RU" b="1"/>
              <a:t> </a:t>
            </a:r>
            <a:r>
              <a:rPr lang="ru-RU"/>
              <a:t>краткосрочный (2 недели)</a:t>
            </a:r>
            <a:endParaRPr lang="ru-RU" b="1"/>
          </a:p>
          <a:p>
            <a:pPr>
              <a:lnSpc>
                <a:spcPct val="90000"/>
              </a:lnSpc>
            </a:pPr>
            <a:r>
              <a:rPr lang="ru-RU" b="1">
                <a:solidFill>
                  <a:schemeClr val="folHlink"/>
                </a:solidFill>
              </a:rPr>
              <a:t>Участники проекта:</a:t>
            </a:r>
            <a:r>
              <a:rPr lang="ru-RU"/>
              <a:t> воспитатели,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дети, родители.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chemeClr val="folHlink"/>
                </a:solidFill>
              </a:rPr>
              <a:t>Соучастники проекта:</a:t>
            </a:r>
            <a:r>
              <a:rPr lang="ru-RU"/>
              <a:t> музыкальный руководитель, руководитель оркестра народных инструментов «Солнышко», руководитель танцевального кружка «Василек».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Развлечение «Деревенские посиделки»</a:t>
            </a:r>
          </a:p>
        </p:txBody>
      </p:sp>
      <p:pic>
        <p:nvPicPr>
          <p:cNvPr id="41989" name="Picture 5" descr="IMG_08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4114800" cy="3086100"/>
          </a:xfrm>
          <a:prstGeom prst="rect">
            <a:avLst/>
          </a:prstGeom>
          <a:noFill/>
        </p:spPr>
      </p:pic>
      <p:pic>
        <p:nvPicPr>
          <p:cNvPr id="41990" name="Picture 6" descr="IMG_08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IMG_0909"/>
          <p:cNvPicPr>
            <a:picLocks noChangeAspect="1" noChangeArrowheads="1"/>
          </p:cNvPicPr>
          <p:nvPr/>
        </p:nvPicPr>
        <p:blipFill>
          <a:blip r:embed="rId2" cstate="print"/>
          <a:srcRect b="29112"/>
          <a:stretch>
            <a:fillRect/>
          </a:stretch>
        </p:blipFill>
        <p:spPr bwMode="auto">
          <a:xfrm>
            <a:off x="304800" y="152400"/>
            <a:ext cx="51054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IMG_08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4835525" cy="3627438"/>
          </a:xfrm>
          <a:prstGeom prst="rect">
            <a:avLst/>
          </a:prstGeom>
          <a:noFill/>
        </p:spPr>
      </p:pic>
      <p:sp>
        <p:nvSpPr>
          <p:cNvPr id="440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4038600"/>
            <a:ext cx="3352800" cy="1447800"/>
          </a:xfrm>
        </p:spPr>
        <p:txBody>
          <a:bodyPr/>
          <a:lstStyle/>
          <a:p>
            <a:r>
              <a:rPr lang="ru-RU">
                <a:solidFill>
                  <a:schemeClr val="folHlink"/>
                </a:solidFill>
              </a:rPr>
              <a:t>Оркестр «На горе-то калина»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5486400" y="533400"/>
            <a:ext cx="335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Выход хозяюшки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build="p"/>
      <p:bldP spid="440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IMG_0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95600"/>
            <a:ext cx="5029200" cy="3771900"/>
          </a:xfrm>
          <a:prstGeom prst="rect">
            <a:avLst/>
          </a:prstGeom>
          <a:noFill/>
        </p:spPr>
      </p:pic>
      <p:pic>
        <p:nvPicPr>
          <p:cNvPr id="45061" name="Picture 5" descr="IMG_09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419600" cy="3314700"/>
          </a:xfrm>
          <a:prstGeom prst="rect">
            <a:avLst/>
          </a:prstGeom>
          <a:noFill/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33400" y="4038600"/>
            <a:ext cx="335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81000" y="4191000"/>
            <a:ext cx="365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Добры 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IMG_09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495800" cy="3371850"/>
          </a:xfrm>
          <a:prstGeom prst="rect">
            <a:avLst/>
          </a:prstGeom>
          <a:noFill/>
        </p:spPr>
      </p:pic>
      <p:pic>
        <p:nvPicPr>
          <p:cNvPr id="46086" name="Picture 6" descr="IMG_09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38450"/>
            <a:ext cx="5140325" cy="3856038"/>
          </a:xfrm>
          <a:prstGeom prst="rect">
            <a:avLst/>
          </a:prstGeom>
          <a:noFill/>
        </p:spPr>
      </p:pic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4953000" y="914400"/>
            <a:ext cx="365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Красны девицы!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IMG_09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48000"/>
            <a:ext cx="4724400" cy="3544888"/>
          </a:xfrm>
          <a:prstGeom prst="rect">
            <a:avLst/>
          </a:prstGeom>
          <a:noFill/>
        </p:spPr>
      </p:pic>
      <p:pic>
        <p:nvPicPr>
          <p:cNvPr id="48132" name="Picture 4" descr="IMG_0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876800" cy="3659188"/>
          </a:xfrm>
          <a:prstGeom prst="rect">
            <a:avLst/>
          </a:prstGeom>
          <a:noFill/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5257800" y="838200"/>
            <a:ext cx="335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Танец «Русский перепляс»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600200" y="472440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Плясовая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IMG_09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315200" cy="5487988"/>
          </a:xfrm>
          <a:prstGeom prst="rect">
            <a:avLst/>
          </a:prstGeo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676400" y="586740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ru-RU" sz="32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 славно поработали!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42938"/>
          </a:xfrm>
        </p:spPr>
        <p:txBody>
          <a:bodyPr/>
          <a:lstStyle/>
          <a:p>
            <a:r>
              <a:rPr lang="ru-RU"/>
              <a:t>Актуальность темы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792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Основоположник русской педагогики К. Д. Ушинский писал: «Как нет человека без самолюбия, так нет человека без любви к отечеству, и эта любовь дает воспитанию верный ключ к сердцу человека…» Именно поэтому необходимо обратиться к нравственным ценностям, к национальной культуре нашего народа, к русскому педагогическому наследию, и именно поэтому человек, живущий в России, обязан знать ее историю. Очень важно вырастить ребенка в мире национальной культуры, поскольку именно в народном творчестве сохранились черты и мышление нации. Погружая ребенка в национальный быт, мелодику речи, песен, мы создаем естественную среду для овладения языком родного народа, его традициями, укладом жизни и таким образом формируем любовь к малой и большой Родине. К. Д. Ушинский отмечал, что «…воспитание, если оно не хочет быть бессильным, должно быть народным».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71500" indent="-571500">
              <a:buFont typeface="Wingdings" pitchFamily="2" charset="2"/>
              <a:buNone/>
            </a:pPr>
            <a:r>
              <a:rPr lang="ru-RU" sz="3000" b="1">
                <a:solidFill>
                  <a:schemeClr val="folHlink"/>
                </a:solidFill>
              </a:rPr>
              <a:t>     Цель проекта:</a:t>
            </a:r>
            <a:r>
              <a:rPr lang="ru-RU" sz="3000"/>
              <a:t> воспитание патриотических чувств у детей посредством приобщения их к истокам русской народной культуры.</a:t>
            </a:r>
            <a:r>
              <a:rPr lang="ru-RU" sz="3000" b="1"/>
              <a:t> </a:t>
            </a:r>
          </a:p>
          <a:p>
            <a:pPr marL="571500" indent="-571500"/>
            <a:endParaRPr lang="ru-RU" sz="3000" b="1"/>
          </a:p>
          <a:p>
            <a:pPr marL="571500" indent="-571500"/>
            <a:r>
              <a:rPr lang="ru-RU" sz="3000" b="1">
                <a:solidFill>
                  <a:schemeClr val="folHlink"/>
                </a:solidFill>
              </a:rPr>
              <a:t>Образовательные</a:t>
            </a:r>
            <a:r>
              <a:rPr lang="ru-RU" sz="3000" b="1"/>
              <a:t> 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sz="3000"/>
              <a:t>Познакомить детей со всеми видами русской народной культуры (танцы, песни, хороводы, игры), с разными народными музыкальными инструментами (дудки, деревянные ложки, свистульки, балалайки, трещотки, бубенцы).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sz="3000"/>
              <a:t>Познакомить детей с традициями русского народа – посиделками.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sz="3000"/>
              <a:t>Познакомить детей с видами народного декоративно-прикладного искусства.</a:t>
            </a:r>
          </a:p>
          <a:p>
            <a:pPr marL="571500" indent="-571500">
              <a:buFont typeface="Wingdings" pitchFamily="2" charset="2"/>
              <a:buAutoNum type="arabicPeriod"/>
            </a:pPr>
            <a:endParaRPr lang="ru-RU" sz="300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600200"/>
            <a:ext cx="4343400" cy="341313"/>
          </a:xfrm>
        </p:spPr>
        <p:txBody>
          <a:bodyPr/>
          <a:lstStyle/>
          <a:p>
            <a:r>
              <a:rPr lang="ru-RU"/>
              <a:t>Задачи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229600" cy="5445125"/>
          </a:xfrm>
        </p:spPr>
        <p:txBody>
          <a:bodyPr/>
          <a:lstStyle/>
          <a:p>
            <a:pPr marL="571500" indent="-571500"/>
            <a:r>
              <a:rPr lang="ru-RU" sz="4100" b="1">
                <a:solidFill>
                  <a:schemeClr val="folHlink"/>
                </a:solidFill>
              </a:rPr>
              <a:t>Развивающие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sz="4100"/>
              <a:t>Развивать у детей интерес к театральной деятельности.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ru-RU" sz="4100"/>
              <a:t>Развивать речь детей, обогащать словарь (названия старинных вещей, предметов, посуды), развивать интонационную выразительность речи.</a:t>
            </a:r>
          </a:p>
          <a:p>
            <a:pPr marL="571500" indent="-571500">
              <a:buFont typeface="Wingdings" pitchFamily="2" charset="2"/>
              <a:buAutoNum type="arabicPeriod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229600" cy="5562600"/>
          </a:xfrm>
        </p:spPr>
        <p:txBody>
          <a:bodyPr/>
          <a:lstStyle/>
          <a:p>
            <a:pPr marL="571500" indent="-571500">
              <a:lnSpc>
                <a:spcPct val="90000"/>
              </a:lnSpc>
            </a:pPr>
            <a:r>
              <a:rPr lang="ru-RU" b="1">
                <a:solidFill>
                  <a:schemeClr val="folHlink"/>
                </a:solidFill>
              </a:rPr>
              <a:t>Воспитательные.</a:t>
            </a:r>
            <a:r>
              <a:rPr lang="ru-RU">
                <a:solidFill>
                  <a:schemeClr val="folHlink"/>
                </a:solidFill>
              </a:rPr>
              <a:t> 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/>
              <a:t>Воспитывать у детей интерес: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</a:t>
            </a:r>
            <a:r>
              <a:rPr lang="ru-RU" b="1"/>
              <a:t>-</a:t>
            </a:r>
            <a:r>
              <a:rPr lang="ru-RU"/>
              <a:t> к русской национальной культуре, народному творчеству, обычаям, традициям, обрядам;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</a:t>
            </a:r>
            <a:r>
              <a:rPr lang="ru-RU" b="1"/>
              <a:t>-</a:t>
            </a:r>
            <a:r>
              <a:rPr lang="ru-RU"/>
              <a:t> к русскому языку посредством сказок, потешек, пословиц, поговорок, загадок;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</a:t>
            </a:r>
            <a:r>
              <a:rPr lang="ru-RU" b="1"/>
              <a:t> -</a:t>
            </a:r>
            <a:r>
              <a:rPr lang="ru-RU"/>
              <a:t> к труду взрослых, ввести детей в неповторимый мир народного быта русского традиционного рукоделия;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2200">
                <a:solidFill>
                  <a:schemeClr val="tx2"/>
                </a:solidFill>
              </a:rPr>
              <a:t>2.</a:t>
            </a:r>
            <a:r>
              <a:rPr lang="ru-RU"/>
              <a:t>   Воспитывать в детях любовь к родной земле.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43800" cy="1295400"/>
          </a:xfrm>
        </p:spPr>
        <p:txBody>
          <a:bodyPr/>
          <a:lstStyle/>
          <a:p>
            <a:r>
              <a:rPr lang="ru-RU"/>
              <a:t>Деятельность родителей в реализации проекта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995738"/>
          </a:xfrm>
        </p:spPr>
        <p:txBody>
          <a:bodyPr/>
          <a:lstStyle/>
          <a:p>
            <a:r>
              <a:rPr lang="ru-RU"/>
              <a:t>Помощь в подборе материалов по теме проекта для оформления уголков русского быта</a:t>
            </a:r>
          </a:p>
          <a:p>
            <a:r>
              <a:rPr lang="ru-RU"/>
              <a:t>Подготовка костюмов для детей</a:t>
            </a:r>
          </a:p>
          <a:p>
            <a:r>
              <a:rPr lang="ru-RU"/>
              <a:t>Подготовка детей к развлечению (разучивание стихов)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Предполагаемый результат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2400"/>
              <a:t>В ходе реализации проекта: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/>
              <a:t>Дети получат представления о разных видах русской народной культуры: выучат хороводные песни, танцы, народные старинные игры, научатся играть несложные музыкальные произведения на народных инструментах (деревянные ложки, свистульки, трещотки);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/>
              <a:t>Дети выучат стихи о родине, пословицы и поговорки о трудолюбии и гостеприимстве, загадки о старинных предметах;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/>
              <a:t>Дети научатся различать и называть предметы быта, посуду, названия старинных вещей, особенности русского национального костюма.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Предполагаемый результат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 sz="2800"/>
              <a:t>В ходе реализации проекта предполагается: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/>
              <a:t>Повышение заинтересованности родителей в жизни группы;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/>
              <a:t>Активное участие родителей в подборе материалов для оформления уголков русского быта, участие в подготовке детей к развлечению;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800"/>
              <a:t>Пополнение педагогами методической копилки по данной теме.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317</TotalTime>
  <Words>817</Words>
  <Application>Microsoft Office PowerPoint</Application>
  <PresentationFormat>Экран (4:3)</PresentationFormat>
  <Paragraphs>79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Wingdings</vt:lpstr>
      <vt:lpstr>Клен</vt:lpstr>
      <vt:lpstr>Проект «Знакомство с русской народной культурой» (старший дошкольный возраст)</vt:lpstr>
      <vt:lpstr>Слайд 2</vt:lpstr>
      <vt:lpstr>Актуальность темы</vt:lpstr>
      <vt:lpstr>Задачи проекта</vt:lpstr>
      <vt:lpstr>Слайд 5</vt:lpstr>
      <vt:lpstr>Слайд 6</vt:lpstr>
      <vt:lpstr>Деятельность родителей в реализации проекта </vt:lpstr>
      <vt:lpstr>Предполагаемый результат</vt:lpstr>
      <vt:lpstr>Предполагаемый результат</vt:lpstr>
      <vt:lpstr>Этапы проекта</vt:lpstr>
      <vt:lpstr>Этапы проекта</vt:lpstr>
      <vt:lpstr>Слайд 12</vt:lpstr>
      <vt:lpstr>Слайд 13</vt:lpstr>
      <vt:lpstr>Экскурсия в музей имени  В. Я. Шишкова</vt:lpstr>
      <vt:lpstr>Слайд 15</vt:lpstr>
      <vt:lpstr>Слайд 16</vt:lpstr>
      <vt:lpstr>Уголки русского быта в группе детского сада</vt:lpstr>
      <vt:lpstr>Слайд 18</vt:lpstr>
      <vt:lpstr>Слайд 19</vt:lpstr>
      <vt:lpstr>Развлечение «Деревенские посиделки»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46</cp:revision>
  <cp:lastPrinted>1601-01-01T00:00:00Z</cp:lastPrinted>
  <dcterms:created xsi:type="dcterms:W3CDTF">1601-01-01T00:00:00Z</dcterms:created>
  <dcterms:modified xsi:type="dcterms:W3CDTF">2021-10-05T10:02:50Z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