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8" r:id="rId10"/>
    <p:sldId id="264" r:id="rId11"/>
    <p:sldId id="274" r:id="rId12"/>
    <p:sldId id="275" r:id="rId13"/>
    <p:sldId id="265" r:id="rId14"/>
    <p:sldId id="272" r:id="rId15"/>
    <p:sldId id="266" r:id="rId16"/>
    <p:sldId id="267" r:id="rId17"/>
    <p:sldId id="273" r:id="rId18"/>
    <p:sldId id="268" r:id="rId19"/>
    <p:sldId id="269" r:id="rId20"/>
    <p:sldId id="270" r:id="rId21"/>
    <p:sldId id="279" r:id="rId22"/>
    <p:sldId id="271" r:id="rId23"/>
    <p:sldId id="277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02" autoAdjust="0"/>
    <p:restoredTop sz="94660"/>
  </p:normalViewPr>
  <p:slideViewPr>
    <p:cSldViewPr>
      <p:cViewPr varScale="1">
        <p:scale>
          <a:sx n="76" d="100"/>
          <a:sy n="76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70" cy="667"/>
              <a:chOff x="4986" y="2752"/>
              <a:chExt cx="470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5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E46E6-45D4-43E0-8F2D-5A05146DD4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C7CF4-5DB7-413A-9A97-2229D04718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468E4-D629-449D-913E-868C9DF08E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69A7C-B44E-453A-A6CB-4777BD12DC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87F61-C238-4395-9179-61E9546BDD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F2A82-A70C-4881-88A1-6A89E18EE9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5AA39-AF09-4076-B934-9EAEB5E1CA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A9C8A-6F11-4AC4-8238-C346E9DEBF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7300F-F296-4062-9369-175E0F5828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D876A-99F7-477C-B9F8-DFCAC1D028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15D6-2271-48D2-AA5E-EECF7D0249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78AF59D-AA2E-4CE3-A950-0B1FFE019B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0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11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1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2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412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2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2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12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2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2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2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2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3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3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3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13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3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13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14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4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2" y="328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4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2" y="178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4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4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1" y="893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4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2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4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4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1" y="138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41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410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10" Type="http://schemas.openxmlformats.org/officeDocument/2006/relationships/image" Target="../media/image23.jpeg"/><Relationship Id="rId4" Type="http://schemas.openxmlformats.org/officeDocument/2006/relationships/image" Target="../media/image17.jpeg"/><Relationship Id="rId9" Type="http://schemas.openxmlformats.org/officeDocument/2006/relationships/image" Target="../media/image2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eg"/><Relationship Id="rId11" Type="http://schemas.openxmlformats.org/officeDocument/2006/relationships/image" Target="../media/image33.jpeg"/><Relationship Id="rId5" Type="http://schemas.openxmlformats.org/officeDocument/2006/relationships/image" Target="../media/image27.jpeg"/><Relationship Id="rId10" Type="http://schemas.openxmlformats.org/officeDocument/2006/relationships/image" Target="../media/image32.jpeg"/><Relationship Id="rId4" Type="http://schemas.openxmlformats.org/officeDocument/2006/relationships/image" Target="../media/image26.jpeg"/><Relationship Id="rId9" Type="http://schemas.openxmlformats.org/officeDocument/2006/relationships/image" Target="../media/image3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924175"/>
            <a:ext cx="8064500" cy="22733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Информационно-познавательный </a:t>
            </a:r>
            <a:br>
              <a:rPr lang="ru-RU" sz="4000" dirty="0" smtClean="0"/>
            </a:br>
            <a:r>
              <a:rPr lang="ru-RU" sz="4000" dirty="0" smtClean="0"/>
              <a:t>проект </a:t>
            </a:r>
            <a:br>
              <a:rPr lang="ru-RU" sz="4000" dirty="0" smtClean="0"/>
            </a:br>
            <a:r>
              <a:rPr lang="ru-RU" sz="4000" dirty="0" smtClean="0"/>
              <a:t>«Зимняя сказка»</a:t>
            </a:r>
            <a:br>
              <a:rPr lang="ru-RU" sz="4000" dirty="0" smtClean="0"/>
            </a:br>
            <a:r>
              <a:rPr lang="ru-RU" sz="4000" dirty="0" smtClean="0"/>
              <a:t>во второй младшей группе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692150"/>
            <a:ext cx="7696200" cy="5545138"/>
          </a:xfrm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ru-RU" sz="2000" u="sng" smtClean="0"/>
              <a:t>Практический этап</a:t>
            </a:r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endParaRPr lang="ru-RU" sz="2000" u="sng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u="sng" smtClean="0"/>
              <a:t>Игровая деятельность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ru-RU" sz="2000" u="sng" smtClean="0"/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2000" u="sng" smtClean="0"/>
              <a:t>Дидактические игры</a:t>
            </a:r>
            <a:r>
              <a:rPr lang="ru-RU" sz="2000" smtClean="0"/>
              <a:t>: «Подбери пару», «Магазин одежды», «Почини одеяло», «Собери картинку»,  «Варежки», «Кто где живет»;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2000" u="sng" smtClean="0"/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2000" smtClean="0"/>
              <a:t>Обыгрывание сказки «Заюшкина избушка»;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2000" smtClean="0"/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2000" smtClean="0"/>
              <a:t> Инсценировка на фланереграфе «Лиса и заяц». </a:t>
            </a:r>
            <a:r>
              <a:rPr lang="ru-RU" sz="2000" u="sng" smtClean="0"/>
              <a:t>Сюжетно-ролевая игра</a:t>
            </a:r>
            <a:r>
              <a:rPr lang="ru-RU" sz="2000" smtClean="0"/>
              <a:t> «Снегурочка в гостях», «Катание кукол на санках»;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2000" u="sng" smtClean="0"/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2000" u="sng" smtClean="0"/>
              <a:t>Игра со строительным материалом</a:t>
            </a:r>
            <a:r>
              <a:rPr lang="ru-RU" sz="2000" smtClean="0"/>
              <a:t> «Построим домик для зайчат»;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2000" smtClean="0"/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2000" u="sng" smtClean="0"/>
              <a:t>Пальчиковая гимнастика «Погреем пальчики», «Падал снег на порог…», «Снежок», «У зимы в лесу изба».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19" name="Picture 23" descr="PC23005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8313" y="404813"/>
            <a:ext cx="3556381" cy="26669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718" name="Picture 22" descr="PC23005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3714752"/>
            <a:ext cx="3143272" cy="23559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720" name="Picture 24" descr="PC23005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857488" y="4394014"/>
            <a:ext cx="3286148" cy="24639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317" name="Прямоугольник 6"/>
          <p:cNvSpPr>
            <a:spLocks noChangeArrowheads="1"/>
          </p:cNvSpPr>
          <p:nvPr/>
        </p:nvSpPr>
        <p:spPr bwMode="auto">
          <a:xfrm>
            <a:off x="2428875" y="142875"/>
            <a:ext cx="3070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u="sng"/>
              <a:t>Пальчиковая гимнастика </a:t>
            </a:r>
            <a:endParaRPr lang="ru-RU"/>
          </a:p>
        </p:txBody>
      </p:sp>
      <p:pic>
        <p:nvPicPr>
          <p:cNvPr id="29721" name="Picture 25" descr="G:\DCIM\100OLYMP\P2150217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214678" y="1000108"/>
            <a:ext cx="3333774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722" name="Picture 26" descr="G:\DCIM\100OLYMP\P2150219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500694" y="1857364"/>
            <a:ext cx="3238523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9" name="Picture 5" descr="PC230057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285728"/>
            <a:ext cx="3553725" cy="26669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1748" name="Picture 4" descr="PC23005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000496" y="357166"/>
            <a:ext cx="3523524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1750" name="Picture 6" descr="G:\DCIM\100OLYMP\P215023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7158" y="3071810"/>
            <a:ext cx="3429024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1754" name="Picture 10" descr="G:\DCIM\100OLYMP\P2150233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00232" y="3571876"/>
            <a:ext cx="3584615" cy="26884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1752" name="Picture 8" descr="G:\DCIM\100OLYMP\P2150245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857752" y="4071942"/>
            <a:ext cx="3286148" cy="24646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2071688" y="2928938"/>
            <a:ext cx="5286375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>
              <a:lnSpc>
                <a:spcPct val="80000"/>
              </a:lnSpc>
              <a:buClr>
                <a:schemeClr val="folHlink"/>
              </a:buClr>
            </a:pPr>
            <a:r>
              <a:rPr lang="ru-RU"/>
              <a:t>Обыгрывание сказки «Заюшкина избушка»</a:t>
            </a:r>
          </a:p>
        </p:txBody>
      </p:sp>
      <p:pic>
        <p:nvPicPr>
          <p:cNvPr id="31753" name="Picture 9" descr="G:\DCIM\100OLYMP\P2150251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786314" y="4000504"/>
            <a:ext cx="3381399" cy="25360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549275"/>
            <a:ext cx="7696200" cy="5759450"/>
          </a:xfrm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ru-RU" sz="2000" u="sng" smtClean="0"/>
              <a:t>Практический этап</a:t>
            </a:r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endParaRPr lang="ru-RU" sz="2000" u="sng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u="sng" smtClean="0"/>
              <a:t>Физическое развитие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ru-RU" sz="2000" u="sng" smtClean="0"/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2000" u="sng" smtClean="0"/>
              <a:t>Утренняя гимнастика «Снеговик шагает по лесу», «Путь к Деду Морозу», «В зимнем лесу»;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2000" u="sng" smtClean="0"/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2000" u="sng" smtClean="0"/>
              <a:t>Игра – путешествие «В зимнем сказочном лесу»;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Tx/>
              <a:buNone/>
            </a:pPr>
            <a:endParaRPr lang="ru-RU" sz="2000" smtClean="0"/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2000" smtClean="0"/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2000" u="sng" smtClean="0"/>
              <a:t>Подвижные игры «Мы шагаем по сугробам.», «Лепим мы снеговика,» «Не заморозь руки», «Беги ко мне», «Снежинки летайте..», «Найди зверят по следам»,  «Снежинки», «Мишка»;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65" name="Picture 13" descr="PC260067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214282" y="214290"/>
            <a:ext cx="4222752" cy="3167064"/>
          </a:xfrm>
          <a:effectLst>
            <a:softEdge rad="112500"/>
          </a:effectLst>
        </p:spPr>
      </p:pic>
      <p:pic>
        <p:nvPicPr>
          <p:cNvPr id="23569" name="Picture 17" descr="P2150185_—_копия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2714612" y="1928802"/>
            <a:ext cx="4143404" cy="3107554"/>
          </a:xfrm>
          <a:effectLst>
            <a:softEdge rad="112500"/>
          </a:effectLst>
        </p:spPr>
      </p:pic>
      <p:pic>
        <p:nvPicPr>
          <p:cNvPr id="23571" name="Picture 19" descr="P2150188_—_копия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143504" y="3857628"/>
            <a:ext cx="3618719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9" name="Picture 7" descr="PC260061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5" cstate="email"/>
          <a:srcRect/>
          <a:stretch>
            <a:fillRect/>
          </a:stretch>
        </p:blipFill>
        <p:spPr>
          <a:xfrm>
            <a:off x="285720" y="357166"/>
            <a:ext cx="4000528" cy="3000396"/>
          </a:xfrm>
          <a:effectLst>
            <a:softEdge rad="112500"/>
          </a:effectLst>
        </p:spPr>
      </p:pic>
      <p:pic>
        <p:nvPicPr>
          <p:cNvPr id="23567" name="Picture 15" descr="PC260065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6" cstate="email"/>
          <a:srcRect/>
          <a:stretch>
            <a:fillRect/>
          </a:stretch>
        </p:blipFill>
        <p:spPr>
          <a:xfrm>
            <a:off x="2857488" y="2071677"/>
            <a:ext cx="3857652" cy="2893239"/>
          </a:xfrm>
          <a:effectLst>
            <a:softEdge rad="112500"/>
          </a:effectLst>
        </p:spPr>
      </p:pic>
      <p:pic>
        <p:nvPicPr>
          <p:cNvPr id="23575" name="Picture 23" descr="PC260064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286379" y="4000504"/>
            <a:ext cx="3333033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72" name="Picture 20" descr="P2150184_—_копия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285720" y="285728"/>
            <a:ext cx="4000528" cy="3001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74" name="Picture 22" descr="PC260066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2857488" y="2071678"/>
            <a:ext cx="3857652" cy="2893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73" name="Picture 21" descr="PC260062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5143504" y="3929066"/>
            <a:ext cx="3571900" cy="26795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333375"/>
            <a:ext cx="7696200" cy="5111750"/>
          </a:xfrm>
          <a:noFill/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ru-RU" sz="2000" u="sng" smtClean="0"/>
              <a:t>Практический этап</a:t>
            </a:r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endParaRPr lang="ru-RU" sz="2000" u="sng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000" u="sng" smtClean="0"/>
              <a:t>Художественная литература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ru-RU" sz="2000" u="sng" smtClean="0"/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2000" u="sng" smtClean="0"/>
              <a:t>Чтение сказок «Заюшкина избушка», «Зимовье зверей». «Рукавичка», «Лисичка со скалочкой»;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2000" u="sng" smtClean="0"/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2000" u="sng" smtClean="0"/>
              <a:t>Чтение стихов: К. Чуковский «Елка», Е. Ильина «Наша елка», А. Прокофьев «Снег, снег, снегири», З. Александрова «Снежок», М. Садовский «Снежинка», С. Маршак «Декабрь, январь»;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2000" u="sng" smtClean="0"/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2000" u="sng" smtClean="0"/>
              <a:t>Чтение рассказов Л. Воронкова «Снег идет», И. Соколов-Микитов «Зима вьюжная», Н. Носов «На горке», В. Бианки «Лес зимой», «Холодно в лесу, холодно»</a:t>
            </a:r>
            <a:r>
              <a:rPr lang="ru-RU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476250"/>
            <a:ext cx="7696200" cy="4310063"/>
          </a:xfrm>
          <a:noFill/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ru-RU" sz="1600" u="sng" smtClean="0"/>
              <a:t>Практический этап</a:t>
            </a:r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endParaRPr lang="ru-RU" sz="1600" u="sng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1600" u="sng" smtClean="0"/>
              <a:t>Художественное творчество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ru-RU" sz="1600" u="sng" smtClean="0"/>
          </a:p>
          <a:p>
            <a:pPr marL="609600" indent="-609600" algn="just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1600" u="sng" smtClean="0"/>
              <a:t>Лепка: «Снеговик»,  «Елка»Поделки: «Украшение снеговика»;</a:t>
            </a:r>
          </a:p>
          <a:p>
            <a:pPr marL="609600" indent="-609600" algn="just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None/>
            </a:pPr>
            <a:r>
              <a:rPr lang="ru-RU" sz="1600" u="sng" smtClean="0"/>
              <a:t> </a:t>
            </a:r>
          </a:p>
          <a:p>
            <a:pPr marL="609600" indent="-609600" algn="just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1600" u="sng" smtClean="0"/>
              <a:t>Рисование: «Елочка-зеленая  иголочка», «Снежинки», «Бусы на елку»;</a:t>
            </a:r>
          </a:p>
          <a:p>
            <a:pPr marL="609600" indent="-609600" algn="just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1600" u="sng" smtClean="0"/>
          </a:p>
          <a:p>
            <a:pPr marL="609600" indent="-609600" algn="just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1600" u="sng" smtClean="0"/>
              <a:t>Рисование пальчиками «снег идет», «Украсим елочку»;</a:t>
            </a:r>
          </a:p>
          <a:p>
            <a:pPr marL="609600" indent="-609600" algn="just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None/>
            </a:pPr>
            <a:r>
              <a:rPr lang="ru-RU" sz="1600" u="sng" smtClean="0"/>
              <a:t> </a:t>
            </a:r>
          </a:p>
          <a:p>
            <a:pPr marL="609600" indent="-609600" algn="just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1600" u="sng" smtClean="0"/>
              <a:t>Аппликация «Елочка»;</a:t>
            </a:r>
          </a:p>
          <a:p>
            <a:pPr marL="609600" indent="-609600" algn="just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None/>
            </a:pPr>
            <a:r>
              <a:rPr lang="ru-RU" sz="1600" u="sng" smtClean="0"/>
              <a:t> </a:t>
            </a:r>
          </a:p>
          <a:p>
            <a:pPr marL="609600" indent="-609600" algn="just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1600" u="sng" smtClean="0"/>
              <a:t>Украшение елки на участке детского сада.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7" name="Picture 9" descr="PC230045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6156325" y="404813"/>
            <a:ext cx="2336800" cy="1752600"/>
          </a:xfrm>
          <a:effectLst>
            <a:softEdge rad="112500"/>
          </a:effectLst>
        </p:spPr>
      </p:pic>
      <p:pic>
        <p:nvPicPr>
          <p:cNvPr id="27658" name="Picture 10" descr="PC230048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539750" y="2420938"/>
            <a:ext cx="2336800" cy="1752600"/>
          </a:xfrm>
          <a:effectLst>
            <a:softEdge rad="112500"/>
          </a:effectLst>
        </p:spPr>
      </p:pic>
      <p:pic>
        <p:nvPicPr>
          <p:cNvPr id="27660" name="Picture 12" descr="PC260069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 cstate="email"/>
          <a:srcRect/>
          <a:stretch>
            <a:fillRect/>
          </a:stretch>
        </p:blipFill>
        <p:spPr>
          <a:xfrm>
            <a:off x="539750" y="4508500"/>
            <a:ext cx="2233613" cy="1676400"/>
          </a:xfrm>
          <a:effectLst>
            <a:softEdge rad="112500"/>
          </a:effectLst>
        </p:spPr>
      </p:pic>
      <p:pic>
        <p:nvPicPr>
          <p:cNvPr id="27662" name="Picture 14" descr="PC260070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56325" y="4508500"/>
            <a:ext cx="2232025" cy="16748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7663" name="Picture 15" descr="PC260072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276600" y="4508500"/>
            <a:ext cx="2303463" cy="17287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7666" name="Picture 18" descr="P1120079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39750" y="404813"/>
            <a:ext cx="2303463" cy="1727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7668" name="Picture 20" descr="P112008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8" cstate="email"/>
          <a:srcRect/>
          <a:stretch>
            <a:fillRect/>
          </a:stretch>
        </p:blipFill>
        <p:spPr>
          <a:xfrm>
            <a:off x="3348038" y="404813"/>
            <a:ext cx="2336800" cy="1752600"/>
          </a:xfrm>
          <a:effectLst>
            <a:softEdge rad="112500"/>
          </a:effectLst>
        </p:spPr>
      </p:pic>
      <p:pic>
        <p:nvPicPr>
          <p:cNvPr id="27669" name="Picture 21" descr="P1120085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6300788" y="2349500"/>
            <a:ext cx="1539875" cy="2054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7670" name="Picture 22" descr="P1120087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3348038" y="2420938"/>
            <a:ext cx="2303462" cy="17287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7661" name="Picture 13" descr="PC260076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6143636" y="4572008"/>
            <a:ext cx="2374900" cy="1781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549275"/>
            <a:ext cx="7696200" cy="4895850"/>
          </a:xfrm>
          <a:noFill/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ru-RU" sz="2400" u="sng" smtClean="0"/>
              <a:t>Практический этап</a:t>
            </a:r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endParaRPr lang="ru-RU" sz="2400" u="sng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400" u="sng" smtClean="0"/>
              <a:t>Музыкальное развитие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ru-RU" sz="2400" u="sng" smtClean="0"/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2400" u="sng" smtClean="0"/>
              <a:t>Прослушивание песни «Дед Мороз»;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2400" u="sng" smtClean="0"/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2400" u="sng" smtClean="0"/>
              <a:t>Хоровод «В лесу родилась елочка»;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2400" u="sng" smtClean="0"/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2400" u="sng" smtClean="0"/>
              <a:t>Разучивание песни «Елочка», «Горка», «Снеговик», «Снежинки», «Елочный хоровод», «К нам приходит Новый год»;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2400" u="sng" smtClean="0"/>
          </a:p>
          <a:p>
            <a:pPr marL="609600" indent="-60960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2400" u="sng" smtClean="0"/>
              <a:t>Танец «Снежинок»</a:t>
            </a:r>
            <a:r>
              <a:rPr lang="ru-RU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1628775"/>
            <a:ext cx="7696200" cy="3657600"/>
          </a:xfrm>
        </p:spPr>
        <p:txBody>
          <a:bodyPr/>
          <a:lstStyle/>
          <a:p>
            <a:pPr eaLnBrk="1" hangingPunct="1">
              <a:buClr>
                <a:schemeClr val="folHlink"/>
              </a:buClr>
              <a:buFont typeface="Wingdings" pitchFamily="2" charset="2"/>
              <a:buChar char="q"/>
            </a:pPr>
            <a:r>
              <a:rPr lang="ru-RU" sz="2800" smtClean="0"/>
              <a:t>экскурсия в зимний лес,</a:t>
            </a:r>
          </a:p>
          <a:p>
            <a:pPr eaLnBrk="1" hangingPunct="1">
              <a:buClr>
                <a:schemeClr val="folHlink"/>
              </a:buClr>
              <a:buFont typeface="Wingdings" pitchFamily="2" charset="2"/>
              <a:buChar char="q"/>
            </a:pPr>
            <a:r>
              <a:rPr lang="ru-RU" sz="2800" smtClean="0"/>
              <a:t>рассматривание заснеженных деревьев, </a:t>
            </a:r>
          </a:p>
          <a:p>
            <a:pPr eaLnBrk="1" hangingPunct="1">
              <a:buClr>
                <a:schemeClr val="folHlink"/>
              </a:buClr>
              <a:buFont typeface="Wingdings" pitchFamily="2" charset="2"/>
              <a:buChar char="q"/>
            </a:pPr>
            <a:r>
              <a:rPr lang="ru-RU" sz="2800" smtClean="0"/>
              <a:t>наблюдение за снегопадом, </a:t>
            </a:r>
          </a:p>
          <a:p>
            <a:pPr eaLnBrk="1" hangingPunct="1">
              <a:buClr>
                <a:schemeClr val="folHlink"/>
              </a:buClr>
              <a:buFont typeface="Wingdings" pitchFamily="2" charset="2"/>
              <a:buChar char="q"/>
            </a:pPr>
            <a:r>
              <a:rPr lang="ru-RU" sz="2800" smtClean="0"/>
              <a:t>беседа о  зимних приметах,</a:t>
            </a:r>
          </a:p>
          <a:p>
            <a:pPr eaLnBrk="1" hangingPunct="1">
              <a:buClr>
                <a:schemeClr val="folHlink"/>
              </a:buClr>
              <a:buFont typeface="Wingdings" pitchFamily="2" charset="2"/>
              <a:buChar char="q"/>
            </a:pPr>
            <a:r>
              <a:rPr lang="ru-RU" sz="2800" smtClean="0"/>
              <a:t>беседа о безопасности во время зимних прогулок,</a:t>
            </a:r>
          </a:p>
          <a:p>
            <a:pPr eaLnBrk="1" hangingPunct="1">
              <a:buClr>
                <a:schemeClr val="folHlink"/>
              </a:buClr>
              <a:buFont typeface="Wingdings" pitchFamily="2" charset="2"/>
              <a:buChar char="q"/>
            </a:pPr>
            <a:r>
              <a:rPr lang="ru-RU" sz="2800" smtClean="0"/>
              <a:t>Рассматривание следов на снегу,</a:t>
            </a:r>
          </a:p>
          <a:p>
            <a:pPr eaLnBrk="1" hangingPunct="1">
              <a:buClr>
                <a:schemeClr val="folHlink"/>
              </a:buClr>
              <a:buFont typeface="Wingdings" pitchFamily="2" charset="2"/>
              <a:buChar char="q"/>
            </a:pPr>
            <a:r>
              <a:rPr lang="ru-RU" sz="2800" smtClean="0"/>
              <a:t>расчистка дорожек, подметание крылечка.</a:t>
            </a:r>
          </a:p>
        </p:txBody>
      </p:sp>
      <p:sp>
        <p:nvSpPr>
          <p:cNvPr id="21507" name="WordArt 4"/>
          <p:cNvSpPr>
            <a:spLocks noChangeArrowheads="1" noChangeShapeType="1" noTextEdit="1"/>
          </p:cNvSpPr>
          <p:nvPr/>
        </p:nvSpPr>
        <p:spPr bwMode="auto">
          <a:xfrm>
            <a:off x="1692275" y="404813"/>
            <a:ext cx="5400675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Образовательная деятельность </a:t>
            </a:r>
          </a:p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в режимных моментах: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404813"/>
            <a:ext cx="7200900" cy="5543550"/>
          </a:xfrm>
        </p:spPr>
        <p:txBody>
          <a:bodyPr/>
          <a:lstStyle/>
          <a:p>
            <a:pPr marL="0" indent="361950" eaLnBrk="1" hangingPunct="1">
              <a:lnSpc>
                <a:spcPct val="80000"/>
              </a:lnSpc>
              <a:buFontTx/>
              <a:buNone/>
            </a:pPr>
            <a:r>
              <a:rPr lang="ru-RU" sz="2000" smtClean="0"/>
              <a:t>Уровень осуществления проектной деятельности дошкольников, исходя из особенностей их психического развития, подражательно-исполнительский. Дети не могут самостоятельно выбрать проблему и пути ее решения из-за отсутствия жизненного опыта, активная роль принадлежит взрослому. Осуществление проектной деятельности происходит через выполнение детьми заданий, предложенных воспитателем.</a:t>
            </a:r>
          </a:p>
          <a:p>
            <a:pPr marL="0" indent="361950" eaLnBrk="1" hangingPunct="1">
              <a:lnSpc>
                <a:spcPct val="80000"/>
              </a:lnSpc>
              <a:buFontTx/>
              <a:buNone/>
            </a:pPr>
            <a:endParaRPr lang="ru-RU" sz="2000" u="sng" smtClean="0"/>
          </a:p>
          <a:p>
            <a:pPr marL="0" indent="361950" eaLnBrk="1" hangingPunct="1">
              <a:lnSpc>
                <a:spcPct val="80000"/>
              </a:lnSpc>
              <a:buFontTx/>
              <a:buNone/>
            </a:pPr>
            <a:r>
              <a:rPr lang="ru-RU" sz="2000" u="sng" smtClean="0"/>
              <a:t>Тип проекта</a:t>
            </a:r>
            <a:r>
              <a:rPr lang="ru-RU" sz="2000" smtClean="0"/>
              <a:t>: </a:t>
            </a:r>
          </a:p>
          <a:p>
            <a:pPr marL="0" indent="361950" eaLnBrk="1" hangingPunct="1">
              <a:lnSpc>
                <a:spcPct val="80000"/>
              </a:lnSpc>
            </a:pPr>
            <a:r>
              <a:rPr lang="ru-RU" sz="2000" smtClean="0"/>
              <a:t>по тематике -  творческо-информационный;</a:t>
            </a:r>
          </a:p>
          <a:p>
            <a:pPr marL="0" indent="361950" eaLnBrk="1" hangingPunct="1">
              <a:lnSpc>
                <a:spcPct val="80000"/>
              </a:lnSpc>
            </a:pPr>
            <a:r>
              <a:rPr lang="ru-RU" sz="2000" smtClean="0"/>
              <a:t>по числу участников – групповой;</a:t>
            </a:r>
          </a:p>
          <a:p>
            <a:pPr marL="0" indent="361950" eaLnBrk="1" hangingPunct="1">
              <a:lnSpc>
                <a:spcPct val="80000"/>
              </a:lnSpc>
            </a:pPr>
            <a:r>
              <a:rPr lang="ru-RU" sz="2000" smtClean="0"/>
              <a:t>по времени проведения – средней продолжительности.</a:t>
            </a:r>
          </a:p>
          <a:p>
            <a:pPr marL="0" indent="361950" eaLnBrk="1" hangingPunct="1">
              <a:lnSpc>
                <a:spcPct val="80000"/>
              </a:lnSpc>
            </a:pPr>
            <a:endParaRPr lang="ru-RU" sz="2000" smtClean="0"/>
          </a:p>
          <a:p>
            <a:pPr marL="0" indent="361950" eaLnBrk="1" hangingPunct="1">
              <a:lnSpc>
                <a:spcPct val="80000"/>
              </a:lnSpc>
              <a:buFontTx/>
              <a:buNone/>
            </a:pPr>
            <a:r>
              <a:rPr lang="ru-RU" sz="2000" u="sng" smtClean="0"/>
              <a:t>Участники</a:t>
            </a:r>
            <a:r>
              <a:rPr lang="ru-RU" sz="2000" smtClean="0"/>
              <a:t>: дети 2 младшей группы, воспитатели, музыкальный руководитель.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1773238"/>
            <a:ext cx="7696200" cy="3657600"/>
          </a:xfrm>
        </p:spPr>
        <p:txBody>
          <a:bodyPr/>
          <a:lstStyle/>
          <a:p>
            <a:pPr marL="0" indent="450850" eaLnBrk="1" hangingPunct="1">
              <a:lnSpc>
                <a:spcPct val="90000"/>
              </a:lnSpc>
              <a:buFontTx/>
              <a:buNone/>
            </a:pPr>
            <a:r>
              <a:rPr lang="ru-RU" sz="2400" smtClean="0">
                <a:solidFill>
                  <a:schemeClr val="folHlink"/>
                </a:solidFill>
              </a:rPr>
              <a:t>Консультации по теме:</a:t>
            </a:r>
          </a:p>
          <a:p>
            <a:pPr marL="0" indent="450850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q"/>
            </a:pPr>
            <a:r>
              <a:rPr lang="ru-RU" sz="2400" smtClean="0"/>
              <a:t>«Зима»</a:t>
            </a:r>
          </a:p>
          <a:p>
            <a:pPr marL="0" indent="450850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q"/>
            </a:pPr>
            <a:r>
              <a:rPr lang="ru-RU" sz="2400" smtClean="0"/>
              <a:t> «Зимние подвижные игры»</a:t>
            </a:r>
          </a:p>
          <a:p>
            <a:pPr marL="0" indent="450850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q"/>
            </a:pPr>
            <a:r>
              <a:rPr lang="ru-RU" sz="2400" smtClean="0"/>
              <a:t>«Одежда ребенка на зимней прогулке»</a:t>
            </a:r>
          </a:p>
          <a:p>
            <a:pPr marL="0" indent="450850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q"/>
            </a:pPr>
            <a:r>
              <a:rPr lang="ru-RU" sz="2400" smtClean="0"/>
              <a:t>«Осторожно, гололед!»</a:t>
            </a:r>
          </a:p>
          <a:p>
            <a:pPr marL="0" indent="450850" eaLnBrk="1" hangingPunct="1">
              <a:lnSpc>
                <a:spcPct val="90000"/>
              </a:lnSpc>
              <a:buFontTx/>
              <a:buNone/>
            </a:pPr>
            <a:r>
              <a:rPr lang="ru-RU" sz="2400" smtClean="0">
                <a:solidFill>
                  <a:schemeClr val="folHlink"/>
                </a:solidFill>
              </a:rPr>
              <a:t>Домашнее задание:</a:t>
            </a:r>
          </a:p>
          <a:p>
            <a:pPr marL="0" indent="450850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q"/>
            </a:pPr>
            <a:r>
              <a:rPr lang="ru-RU" sz="2400" smtClean="0"/>
              <a:t>изготовление снежинок из бумаги</a:t>
            </a:r>
          </a:p>
          <a:p>
            <a:pPr marL="0" indent="450850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q"/>
            </a:pPr>
            <a:r>
              <a:rPr lang="ru-RU" sz="2400" smtClean="0"/>
              <a:t>подбор пословиц, загадок о зиме</a:t>
            </a:r>
          </a:p>
          <a:p>
            <a:pPr marL="0" indent="450850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q"/>
            </a:pPr>
            <a:r>
              <a:rPr lang="ru-RU" sz="2400" smtClean="0"/>
              <a:t>оформление выставки «Новогодняя игрушка»</a:t>
            </a:r>
          </a:p>
        </p:txBody>
      </p:sp>
      <p:sp>
        <p:nvSpPr>
          <p:cNvPr id="22531" name="WordArt 4"/>
          <p:cNvSpPr>
            <a:spLocks noChangeArrowheads="1" noChangeShapeType="1" noTextEdit="1"/>
          </p:cNvSpPr>
          <p:nvPr/>
        </p:nvSpPr>
        <p:spPr bwMode="auto">
          <a:xfrm>
            <a:off x="1763713" y="765175"/>
            <a:ext cx="5400675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Взаимодействие с родителями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D:\Рабочий стол\ВСЕ МОИ ФОТО\Новый год  дек 13\IMG_021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750" y="404813"/>
            <a:ext cx="7056438" cy="470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63713" y="5013325"/>
            <a:ext cx="6870700" cy="1600200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Конкурс  «Новогодняя  игрушка  нашей  семьи»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1700213"/>
            <a:ext cx="7696200" cy="4144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000" smtClean="0"/>
              <a:t>Дети усвоили представление о зиме, ее признаках, о том, как животные зимуют в лесу;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endParaRPr lang="ru-RU" sz="2000" smtClean="0"/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000" smtClean="0"/>
              <a:t>Ознакомлены с произведениями поэтов и писателей, с русскими народными сказками;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endParaRPr lang="ru-RU" sz="2000" smtClean="0"/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000" smtClean="0"/>
              <a:t>Усвоили представление о природе нашего края;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endParaRPr lang="ru-RU" sz="2000" smtClean="0"/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000" smtClean="0"/>
              <a:t>Ознакомлены с правилами безопасного поведения на улице зимой;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endParaRPr lang="ru-RU" sz="2000" smtClean="0"/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000" smtClean="0"/>
              <a:t>Обогащен словарный запас по теме «Зима».</a:t>
            </a:r>
          </a:p>
        </p:txBody>
      </p:sp>
      <p:sp>
        <p:nvSpPr>
          <p:cNvPr id="24579" name="WordArt 4"/>
          <p:cNvSpPr>
            <a:spLocks noChangeArrowheads="1" noChangeShapeType="1" noTextEdit="1"/>
          </p:cNvSpPr>
          <p:nvPr/>
        </p:nvSpPr>
        <p:spPr bwMode="auto">
          <a:xfrm>
            <a:off x="1692275" y="404813"/>
            <a:ext cx="5400675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Полученные результаты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WordArt 4"/>
          <p:cNvSpPr>
            <a:spLocks noChangeArrowheads="1" noChangeShapeType="1" noTextEdit="1"/>
          </p:cNvSpPr>
          <p:nvPr/>
        </p:nvSpPr>
        <p:spPr bwMode="auto">
          <a:xfrm>
            <a:off x="1979613" y="1989138"/>
            <a:ext cx="5143500" cy="1149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404813"/>
            <a:ext cx="6870700" cy="592137"/>
          </a:xfrm>
        </p:spPr>
        <p:txBody>
          <a:bodyPr/>
          <a:lstStyle/>
          <a:p>
            <a:pPr eaLnBrk="1" hangingPunct="1"/>
            <a:r>
              <a:rPr lang="ru-RU" sz="4000" u="sng" smtClean="0"/>
              <a:t>Актуальность проекта: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1268413"/>
            <a:ext cx="7696200" cy="3657600"/>
          </a:xfrm>
        </p:spPr>
        <p:txBody>
          <a:bodyPr/>
          <a:lstStyle/>
          <a:p>
            <a:pPr defTabSz="958850" eaLnBrk="1" hangingPunct="1">
              <a:lnSpc>
                <a:spcPct val="80000"/>
              </a:lnSpc>
              <a:tabLst>
                <a:tab pos="7507288" algn="l"/>
              </a:tabLst>
            </a:pPr>
            <a:r>
              <a:rPr lang="ru-RU" sz="2800" smtClean="0"/>
              <a:t>Все дети любят зиму, но не все задумываются, почему времена года сменяют друг друга, всем ли хорошо зимой, что было бы, если бы зимой не было снега. Поддерживая стремления детей к творчеству, проект поможет детям обогатить имеющиеся знания и навыки. Проект «Зимняя сказка» предоставляет большие возможности для творчества, развивает активность, самостоятельность.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476250"/>
            <a:ext cx="6870700" cy="627063"/>
          </a:xfrm>
        </p:spPr>
        <p:txBody>
          <a:bodyPr/>
          <a:lstStyle/>
          <a:p>
            <a:pPr eaLnBrk="1" hangingPunct="1"/>
            <a:r>
              <a:rPr lang="ru-RU" sz="4000" smtClean="0"/>
              <a:t>Цели: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412875"/>
            <a:ext cx="76962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mtClean="0"/>
              <a:t>углубить и систематизировать знания детей об особенностях зимы;</a:t>
            </a:r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</a:pPr>
            <a:endParaRPr lang="ru-RU" smtClean="0"/>
          </a:p>
          <a:p>
            <a:pPr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mtClean="0"/>
              <a:t> формировать у детей целостной картины мира о зимних явлениях через интегрирование образовательных областей.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92275" y="404813"/>
            <a:ext cx="6870700" cy="771525"/>
          </a:xfrm>
        </p:spPr>
        <p:txBody>
          <a:bodyPr/>
          <a:lstStyle/>
          <a:p>
            <a:pPr eaLnBrk="1" hangingPunct="1"/>
            <a:r>
              <a:rPr lang="ru-RU" smtClean="0"/>
              <a:t>Задачи: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1484313"/>
            <a:ext cx="7696200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000" smtClean="0"/>
              <a:t>Создание эмоционально положительного настроения;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000" smtClean="0"/>
              <a:t>Развитие интереса к сказкам, сказочным героям;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000" smtClean="0"/>
              <a:t>Развитие воображения;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000" smtClean="0"/>
              <a:t>Развить художественно – творческие способности;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000" smtClean="0"/>
              <a:t>Закрепить ранее полученные знания в разных видах деятельности;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000" smtClean="0"/>
              <a:t>Сформировать игровую активность;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000" smtClean="0"/>
              <a:t>Укрепить здоровье детей;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000" smtClean="0"/>
              <a:t>Формировать интерес детей к зимней природе;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000" smtClean="0"/>
              <a:t>Развивать умение делать выводы, подводить результаты;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000" smtClean="0"/>
              <a:t>Воспитывать любовь к природе родного края.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76375" y="188913"/>
            <a:ext cx="6870700" cy="1600200"/>
          </a:xfrm>
        </p:spPr>
        <p:txBody>
          <a:bodyPr/>
          <a:lstStyle/>
          <a:p>
            <a:pPr eaLnBrk="1" hangingPunct="1"/>
            <a:r>
              <a:rPr lang="ru-RU" smtClean="0"/>
              <a:t>Предполагаемый результат: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060575"/>
            <a:ext cx="7696200" cy="3657600"/>
          </a:xfrm>
        </p:spPr>
        <p:txBody>
          <a:bodyPr/>
          <a:lstStyle/>
          <a:p>
            <a:pPr eaLnBrk="1" hangingPunct="1"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800" smtClean="0"/>
              <a:t>Усвоение необходимых знаний по теме зима;</a:t>
            </a:r>
          </a:p>
          <a:p>
            <a:pPr eaLnBrk="1" hangingPunct="1">
              <a:buClr>
                <a:schemeClr val="folHlink"/>
              </a:buClr>
              <a:buFont typeface="Wingdings" pitchFamily="2" charset="2"/>
              <a:buChar char="ü"/>
            </a:pPr>
            <a:endParaRPr lang="ru-RU" sz="2800" smtClean="0"/>
          </a:p>
          <a:p>
            <a:pPr eaLnBrk="1" hangingPunct="1"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800" smtClean="0"/>
              <a:t>Формирование устойчивого интереса к наблюдениям за явлениями в природе;</a:t>
            </a:r>
          </a:p>
          <a:p>
            <a:pPr eaLnBrk="1" hangingPunct="1">
              <a:buClr>
                <a:schemeClr val="folHlink"/>
              </a:buClr>
              <a:buFont typeface="Wingdings" pitchFamily="2" charset="2"/>
              <a:buChar char="ü"/>
            </a:pPr>
            <a:endParaRPr lang="ru-RU" sz="2800" smtClean="0"/>
          </a:p>
          <a:p>
            <a:pPr eaLnBrk="1" hangingPunct="1"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800" smtClean="0"/>
              <a:t>Повышение познавательной активности.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76375" y="333375"/>
            <a:ext cx="6870700" cy="692150"/>
          </a:xfrm>
        </p:spPr>
        <p:txBody>
          <a:bodyPr/>
          <a:lstStyle/>
          <a:p>
            <a:pPr eaLnBrk="1" hangingPunct="1"/>
            <a:r>
              <a:rPr lang="ru-RU" sz="4000" smtClean="0"/>
              <a:t>Этапы проекта: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1196975"/>
            <a:ext cx="7696200" cy="504031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000" u="sng" smtClean="0"/>
              <a:t>Подготовительный этап</a:t>
            </a:r>
            <a:endParaRPr lang="ru-RU" sz="2000" smtClean="0"/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000" smtClean="0"/>
              <a:t>Определение темы;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endParaRPr lang="ru-RU" sz="2000" smtClean="0"/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000" smtClean="0"/>
              <a:t>Определение задач;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endParaRPr lang="ru-RU" sz="2000" smtClean="0"/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000" smtClean="0"/>
              <a:t>Подбор стихотворений, произведений, загадок, подвижных и пальчиковых игр, песен, физминуток на зимнюю тему;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endParaRPr lang="ru-RU" sz="2000" smtClean="0"/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000" smtClean="0"/>
              <a:t>Совместная работа с родителями;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endParaRPr lang="ru-RU" sz="2000" smtClean="0"/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000" smtClean="0"/>
              <a:t>Изучение литературы о Деде Морозе, особенностях зимы в нашем крае;</a:t>
            </a:r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endParaRPr lang="ru-RU" sz="2000" smtClean="0"/>
          </a:p>
          <a:p>
            <a:pPr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ru-RU" sz="2000" smtClean="0"/>
              <a:t>Подбор иллюстраций о природе, животных зимой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476250"/>
            <a:ext cx="7696200" cy="5616575"/>
          </a:xfrm>
        </p:spPr>
        <p:txBody>
          <a:bodyPr/>
          <a:lstStyle/>
          <a:p>
            <a:pPr marL="361950" indent="-361950" algn="ctr" eaLnBrk="1" hangingPunct="1">
              <a:lnSpc>
                <a:spcPct val="80000"/>
              </a:lnSpc>
              <a:buFontTx/>
              <a:buNone/>
            </a:pPr>
            <a:r>
              <a:rPr lang="ru-RU" sz="1800" u="sng" smtClean="0"/>
              <a:t>Практический этап</a:t>
            </a:r>
          </a:p>
          <a:p>
            <a:pPr marL="361950" indent="-361950" algn="ctr" eaLnBrk="1" hangingPunct="1">
              <a:lnSpc>
                <a:spcPct val="80000"/>
              </a:lnSpc>
              <a:buFontTx/>
              <a:buNone/>
            </a:pPr>
            <a:endParaRPr lang="ru-RU" sz="1800" u="sng" smtClean="0"/>
          </a:p>
          <a:p>
            <a:pPr marL="361950" indent="-361950" eaLnBrk="1" hangingPunct="1">
              <a:lnSpc>
                <a:spcPct val="80000"/>
              </a:lnSpc>
              <a:buFontTx/>
              <a:buNone/>
            </a:pPr>
            <a:r>
              <a:rPr lang="ru-RU" sz="1800" u="sng" smtClean="0"/>
              <a:t>Познание</a:t>
            </a:r>
          </a:p>
          <a:p>
            <a:pPr marL="361950" indent="-36195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1800" u="sng" smtClean="0"/>
              <a:t>Беседа</a:t>
            </a:r>
            <a:r>
              <a:rPr lang="ru-RU" sz="1800" smtClean="0"/>
              <a:t> о  зиме, снеге, о том, как животные зимуют  в лесу,  о снеговике, О Деде Морозе; </a:t>
            </a:r>
          </a:p>
          <a:p>
            <a:pPr marL="361950" indent="-36195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1800" smtClean="0"/>
          </a:p>
          <a:p>
            <a:pPr marL="361950" indent="-36195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1800" u="sng" smtClean="0"/>
              <a:t>Речевое упражнение</a:t>
            </a:r>
            <a:r>
              <a:rPr lang="ru-RU" sz="1800" smtClean="0"/>
              <a:t> «Снегирики – снегирики»;</a:t>
            </a:r>
          </a:p>
          <a:p>
            <a:pPr marL="361950" indent="-36195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1800" u="sng" smtClean="0"/>
          </a:p>
          <a:p>
            <a:pPr marL="361950" indent="-36195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1800" u="sng" smtClean="0"/>
              <a:t>Заучивание стихотворения</a:t>
            </a:r>
            <a:r>
              <a:rPr lang="ru-RU" sz="1800" smtClean="0"/>
              <a:t>  А. Барто «Снег, снег идет», И. Токмакова </a:t>
            </a:r>
            <a:r>
              <a:rPr lang="en-US" sz="1800" smtClean="0"/>
              <a:t>“</a:t>
            </a:r>
            <a:r>
              <a:rPr lang="ru-RU" sz="1800" smtClean="0"/>
              <a:t>Как на горке снег</a:t>
            </a:r>
            <a:r>
              <a:rPr lang="en-US" sz="1800" smtClean="0"/>
              <a:t>”</a:t>
            </a:r>
            <a:r>
              <a:rPr lang="ru-RU" sz="1800" smtClean="0"/>
              <a:t>;</a:t>
            </a:r>
          </a:p>
          <a:p>
            <a:pPr marL="361950" indent="-36195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1800" smtClean="0"/>
          </a:p>
          <a:p>
            <a:pPr marL="361950" indent="-36195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1800" smtClean="0"/>
              <a:t> </a:t>
            </a:r>
            <a:r>
              <a:rPr lang="ru-RU" sz="1800" u="sng" smtClean="0"/>
              <a:t>Составление сказки про снеговика;</a:t>
            </a:r>
          </a:p>
          <a:p>
            <a:pPr marL="361950" indent="-361950" eaLnBrk="1" hangingPunct="1">
              <a:lnSpc>
                <a:spcPct val="80000"/>
              </a:lnSpc>
              <a:buClr>
                <a:schemeClr val="folHlink"/>
              </a:buClr>
              <a:buFontTx/>
              <a:buNone/>
            </a:pPr>
            <a:endParaRPr lang="ru-RU" sz="1800" u="sng" smtClean="0"/>
          </a:p>
          <a:p>
            <a:pPr marL="361950" indent="-36195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1800" smtClean="0"/>
              <a:t>Просмотр презентаций на тему «Зима», «Птицы зимой», «Какая бывает зима », «Зимние праздники, развлечения и одежда»</a:t>
            </a:r>
            <a:endParaRPr lang="ru-RU" sz="1800" u="sng" smtClean="0"/>
          </a:p>
          <a:p>
            <a:pPr marL="361950" indent="-36195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1800" u="sng" smtClean="0"/>
          </a:p>
          <a:p>
            <a:pPr marL="361950" indent="-36195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1800" u="sng" smtClean="0"/>
              <a:t>Логоритмическое упражнение </a:t>
            </a:r>
            <a:r>
              <a:rPr lang="ru-RU" sz="1800" smtClean="0"/>
              <a:t>«Вьюга»;</a:t>
            </a:r>
          </a:p>
          <a:p>
            <a:pPr marL="361950" indent="-36195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1800" smtClean="0"/>
          </a:p>
          <a:p>
            <a:pPr marL="361950" indent="-36195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r>
              <a:rPr lang="ru-RU" sz="1800" smtClean="0"/>
              <a:t>Дыхательные упражнения «Лыжник», «Ветер», «Снежинки» </a:t>
            </a:r>
          </a:p>
          <a:p>
            <a:pPr marL="361950" indent="-36195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1800" smtClean="0"/>
          </a:p>
          <a:p>
            <a:pPr marL="361950" indent="-361950" eaLnBrk="1" hangingPunct="1">
              <a:lnSpc>
                <a:spcPct val="80000"/>
              </a:lnSpc>
              <a:buClr>
                <a:schemeClr val="folHlink"/>
              </a:buClr>
              <a:buFontTx/>
              <a:buNone/>
            </a:pPr>
            <a:r>
              <a:rPr lang="ru-RU" sz="1800" smtClean="0"/>
              <a:t/>
            </a:r>
            <a:br>
              <a:rPr lang="ru-RU" sz="1800" smtClean="0"/>
            </a:br>
            <a:r>
              <a:rPr lang="ru-RU" sz="1800" smtClean="0"/>
              <a:t>  </a:t>
            </a:r>
          </a:p>
          <a:p>
            <a:pPr marL="361950" indent="-36195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1800" smtClean="0"/>
          </a:p>
          <a:p>
            <a:pPr marL="361950" indent="-36195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1800" smtClean="0"/>
          </a:p>
          <a:p>
            <a:pPr marL="361950" indent="-361950" eaLnBrk="1" hangingPunct="1">
              <a:lnSpc>
                <a:spcPct val="80000"/>
              </a:lnSpc>
              <a:buClr>
                <a:schemeClr val="folHlink"/>
              </a:buClr>
              <a:buFont typeface="Wingdings" pitchFamily="2" charset="2"/>
              <a:buChar char="Ø"/>
            </a:pPr>
            <a:endParaRPr lang="ru-RU" sz="1800" smtClean="0"/>
          </a:p>
          <a:p>
            <a:pPr marL="361950" indent="-361950" eaLnBrk="1" hangingPunct="1">
              <a:lnSpc>
                <a:spcPct val="80000"/>
              </a:lnSpc>
              <a:buFontTx/>
              <a:buNone/>
            </a:pPr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G:\DCIM\100OLYMP\P215021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19" y="214290"/>
            <a:ext cx="4762533" cy="3571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5843" name="Picture 3" descr="G:\DCIM\100OLYMP\P215021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08263" y="1714488"/>
            <a:ext cx="4381531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5844" name="Picture 4" descr="G:\DCIM\100OLYMP\P202011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643438" y="3643314"/>
            <a:ext cx="4286248" cy="32146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218</TotalTime>
  <Words>946</Words>
  <Application>Microsoft Office PowerPoint</Application>
  <PresentationFormat>Экран (4:3)</PresentationFormat>
  <Paragraphs>154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Comic Sans MS</vt:lpstr>
      <vt:lpstr>Arial</vt:lpstr>
      <vt:lpstr>Calibri</vt:lpstr>
      <vt:lpstr>Wingdings</vt:lpstr>
      <vt:lpstr>Times New Roman</vt:lpstr>
      <vt:lpstr>Пастель</vt:lpstr>
      <vt:lpstr>Информационно-познавательный  проект  «Зимняя сказка» во второй младшей группе</vt:lpstr>
      <vt:lpstr>Слайд 2</vt:lpstr>
      <vt:lpstr>Актуальность проекта:</vt:lpstr>
      <vt:lpstr>Цели:</vt:lpstr>
      <vt:lpstr>Задачи:</vt:lpstr>
      <vt:lpstr>Предполагаемый результат:</vt:lpstr>
      <vt:lpstr>Этапы проекта: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Конкурс  «Новогодняя  игрушка  нашей  семьи»</vt:lpstr>
      <vt:lpstr>Слайд 22</vt:lpstr>
      <vt:lpstr>Слайд 23</vt:lpstr>
    </vt:vector>
  </TitlesOfParts>
  <Company>дума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Информационно-познавательный  проект  «Зимняя сказка» во второй младшей группе</dc:title>
  <dc:creator>николай</dc:creator>
  <cp:lastModifiedBy>User</cp:lastModifiedBy>
  <cp:revision>14</cp:revision>
  <dcterms:created xsi:type="dcterms:W3CDTF">2014-02-17T11:12:41Z</dcterms:created>
  <dcterms:modified xsi:type="dcterms:W3CDTF">2021-10-05T09:17:57Z</dcterms:modified>
</cp:coreProperties>
</file>