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41F1B8-A597-418D-AF4A-05DA842EEBBA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44B722-3668-4BCA-8098-B0C7C027FC6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94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F1B8-A597-418D-AF4A-05DA842EEBBA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B722-3668-4BCA-8098-B0C7C027F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55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F1B8-A597-418D-AF4A-05DA842EEBBA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B722-3668-4BCA-8098-B0C7C027F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07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F1B8-A597-418D-AF4A-05DA842EEBBA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B722-3668-4BCA-8098-B0C7C027F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27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F1B8-A597-418D-AF4A-05DA842EEBBA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B722-3668-4BCA-8098-B0C7C027FC6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79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F1B8-A597-418D-AF4A-05DA842EEBBA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B722-3668-4BCA-8098-B0C7C027F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2420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F1B8-A597-418D-AF4A-05DA842EEBBA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B722-3668-4BCA-8098-B0C7C027F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6425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F1B8-A597-418D-AF4A-05DA842EEBBA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B722-3668-4BCA-8098-B0C7C027F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15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F1B8-A597-418D-AF4A-05DA842EEBBA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B722-3668-4BCA-8098-B0C7C027F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69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F1B8-A597-418D-AF4A-05DA842EEBBA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B722-3668-4BCA-8098-B0C7C027F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003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F1B8-A597-418D-AF4A-05DA842EEBBA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B722-3668-4BCA-8098-B0C7C027F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96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741F1B8-A597-418D-AF4A-05DA842EEBBA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744B722-3668-4BCA-8098-B0C7C027F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427" y="842035"/>
            <a:ext cx="9966960" cy="292608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Речевое развитие дошкольников в условиях реализации ФГОС ДО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47740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799" y="672354"/>
            <a:ext cx="1065007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Ребенок осваивает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речь, начиная со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звукового строя языка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 усвоения звуков у каждого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свой, но к пяти годам основания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тому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чтобы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четко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внятно произносить все звуки родного языка есть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практически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каждого здорового дошкольника.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ФГОС этот компонент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называется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«Развитие звуковой и интонационной культуры речи, фонематического слуха»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предполагает, что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усваивает интонационный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родного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языка, систему ударений, произношение слов и умение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выразительно говорить, читать стихи.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115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9929" y="632013"/>
            <a:ext cx="105021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Знакомство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книжной культурой, понимание на слух текстов различных жанров детской литературы.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Главная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 состоит в том, что книга перестала быть ценностью во многих семьях, дети не приобретают опыт домашнего чтения-слушания.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Насколько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возможно,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 изменять ситуацию, а в детском саду художественное слово должно звучать постоянно. Книга должна стать спутником детей, заполнять их досуг, оживать в инсценировках, играх-драматизациях.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851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2693" y="672352"/>
            <a:ext cx="1065007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И еще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один компонент речевого развития - </a:t>
            </a:r>
            <a:r>
              <a:rPr lang="ru-RU" sz="32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звуковой </a:t>
            </a:r>
            <a:r>
              <a:rPr lang="ru-RU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аналитико-синтетической активности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как предпосылки обучения грамоте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Вся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наша работа по развитию речи в детском саду подготавливает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школе, где необходима правильная устная речь, умение слушать других, вникать в содержание их речи.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Речь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уже в детском саду становится предметом анализа детей, что представляет для них серьезную трудность из-за особенностей мышления.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150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6482" y="726142"/>
            <a:ext cx="10515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Итак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мы выделили 7 основных компонентов (задач) речевого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детей. Они реализуются во всех группах в течение всего времени пребывания детей в детском саду, а не только в ходе НОД.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область «Речевое развитие» тесно интегрируется с каждой из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четырех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оставшихся областей, и это взаимопроникновение способствует формированию высших психических функций, помогает решать проблемы социально-личностного, художественного и даже физического развития.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5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1329" y="591671"/>
            <a:ext cx="108517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Чтобы обеспечить эмоциональный комфорт ребенку,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 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непосредственное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общение.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Поддержка индивидуальности ребенка связана с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умением 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выражать свои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чувства, формулировать свои мысли, договариваться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совместной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 или о разрешении конфликтов.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Такое условие как установление правил взаимодействия связано с 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развитием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коммуникативных способностей.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*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Вся наша работа, в том числе и в области «Речевое развитие»,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должна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осуществляться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совместно с родителями. Если у педагогов с родителями налажен контакт, все образовательные проблемы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речевые тоже, решаются легче.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04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9928" y="282389"/>
            <a:ext cx="1070385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Вы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хорошо знаете, какое внимание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ФГОС уделяется созданию предметно-развивающей среды.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Если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мы посмотрим пункты 3.3.2. и 3.3.3., то увидим, что предметная среда должна обеспечивать условия для совместной деятельности и общения. При этом среда создается с учетом возрастных особенностей детей и направлена на реализацию программы.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Давайте конкретизируем общие требования к среде для образовательной области «Речевое развитие».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198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622" y="473037"/>
            <a:ext cx="1147034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Главное – ребенок должен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слышать чистую русскую речь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обращенную к нему лично, а не только пассивно выслушивать указания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воспитателя,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обращенные ко всей группе. Он должен иметь возможность поговорить с воспитателем, спросить о важных для него вещах и на это всегда должно быть время у педагога. Мы должны обеспечить каждому ребенку достаточную речевую практику и в быту, и в процессе обучения.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 создать условия, выделить время и место для игр детей.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 такой игры, которая бы не стимулировала развитие речи.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Важнейшим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компонентом речевой среды является иллюстрированная книга.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Детские книги сейчас издают очень нарядными, и они всегда вызывают положительные эмоции. Простое рассматривание книги с картинками сопровождается у детей репликами, вопросами, высказываниями, желанием поделиться со сверстниками впечатлениями.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не можем обойтись в работе по развитию речи детей без наглядных пособий: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игрушек, картин и картинок, слайд-презентаций. Они помогают нам, даже достаточно сложные вещи, представить понятно для детей.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Развивающей средой для речевого развития является любая деятельность детей.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Например, одевание-раздевание мы можем использовать для освоения сложных речевых конструкций: одеть Ваню- надеть много штанов, но мало носков…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640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7187" y="632989"/>
            <a:ext cx="1093694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Рассмотрим целевые ориентиры речевого развития детей раннего и дошкольного возраста.</a:t>
            </a:r>
            <a:endParaRPr lang="ru-RU" sz="28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Итак,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3 годам, к концу раннего возраста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  <a:tabLst>
                <a:tab pos="174307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Ребенок способен овладеть активной речью и включиться в общение.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  <a:tabLst>
                <a:tab pos="174307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Он может обращаться с вопросами и просьбами, понимает речь взрослых.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  <a:tabLst>
                <a:tab pos="174307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Знает название окружающих предметов и игрушек.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  <a:tabLst>
                <a:tab pos="174307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Стремиться к общению со взрослыми и активно подражает им.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  <a:tabLst>
                <a:tab pos="174307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305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8906" y="645460"/>
            <a:ext cx="1077109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дошкольном возрасте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возможности ребенка значительно больше и к 7 годам, к переходу в школу он: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достаточно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хорошо владеет устной речью, может выражать свои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мысли, чувства 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желания;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м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ожет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построить речевое высказывание в ситуации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общения;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выделять звуки в словах, у него складываются предпосылки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рамотности;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способен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договариваться, учитывая интересы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других;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любознательность,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задает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вопросы, пытается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придумывать объяснения явлениям природы, поступкам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людей;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знаком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произведениями детской литературы.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645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9588" y="232298"/>
            <a:ext cx="10730753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Завершая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сегодняшнее обсуждение, хочется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еще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подчеркнуть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что овладение речью в дошкольном возрасте – одна из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трудных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в тоже время основных задач дошкольного развития.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Остается только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удивляться, как маленький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ребенок,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умеющий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серьезно сосредоточиться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не владеющий интеллектуальными операциями,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всего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первые несколько лет жизни практически в совершенстве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овладевает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столь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сложной знаковой системой, как язык.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Мы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должны помнить 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том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что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определенный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 овладения родным языком не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достигнут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шести-семи годам, то этот путь, как правило, не может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быть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успешно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пройден на более поздних возрастных этапах.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Нам нельзя упускать время, нужно помогать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ребенку.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57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99" y="624931"/>
            <a:ext cx="968188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Речевое </a:t>
            </a: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дошкольника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важнейшая из всех образовательных областей. Не менее важно познавательное или физическое развитие, художественно-эстетическое или социально-коммуникативное. Но, возможно ли полноценное развитие детей в любой из этих образовательных областей без речи, без общения, без коммуникативной деятельности?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Познавательное </a:t>
            </a: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это всегда многочисленные вопросы-ответы, объяснения, постановка проблем, уточнение, чтение. </a:t>
            </a: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Физическое развитие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может обойтись без правил, команд и объяснений,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художественно-эстетическое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без художественных образов, стихов, литературных текстов, их обсуждений.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Уже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самом названии </a:t>
            </a: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социально-коммуникативной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области звучит необходимость использования речевых средств для реализации намеченных задач. Поэтому о месте речевого развития в полноценном формировании личности не стоит и спорить.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454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928154">
            <a:off x="1815352" y="2111188"/>
            <a:ext cx="84994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latin typeface="Monotype Corsiva" panose="03010101010201010101" pitchFamily="66" charset="0"/>
              </a:rPr>
              <a:t>Спасибо за внимание!</a:t>
            </a:r>
            <a:endParaRPr lang="ru-RU" sz="8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80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7812" y="712694"/>
            <a:ext cx="9601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Посмотрите в тексте ФГОС пункт 1.9.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чем там идет речь?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Да, ФГОС утверждает, что образовательные программы ДОО реализуются на государственном языке. Программа может быть реализована и на языке народов России, но не в ущерб русскому языку. Т.е. русский язык в Российской Федерации все должны изучать с детства.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26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4741" y="620850"/>
            <a:ext cx="101121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Продолжая разговор об образовательной области «Речевое развитие», остановимся на содержании работы в этом направлении.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Это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говорится во 2 разделе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ФГОС - 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«Требования к структуре образовательной программы и ее объему». </a:t>
            </a:r>
            <a:endParaRPr lang="ru-RU" sz="3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пункте 2.6. мы найдем материалы о структуре программы по речевому развитию. Там выделено 7 компонентов речевого развития.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67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7435" y="389529"/>
            <a:ext cx="91843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latin typeface="Times New Roman,Bold"/>
                <a:ea typeface="Times New Roman" panose="02020603050405020304" pitchFamily="18" charset="0"/>
                <a:cs typeface="Times New Roman,Bold"/>
              </a:rPr>
              <a:t>Компоненты и задачи речевого развития </a:t>
            </a:r>
            <a:r>
              <a:rPr lang="ru-RU" sz="3200" b="1" dirty="0" smtClean="0">
                <a:latin typeface="Times New Roman,Bold"/>
                <a:ea typeface="Times New Roman" panose="02020603050405020304" pitchFamily="18" charset="0"/>
                <a:cs typeface="Times New Roman,Bold"/>
              </a:rPr>
              <a:t>дошкольников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082359"/>
              </p:ext>
            </p:extLst>
          </p:nvPr>
        </p:nvGraphicFramePr>
        <p:xfrm>
          <a:off x="672352" y="1847626"/>
          <a:ext cx="10878669" cy="35177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53771">
                  <a:extLst>
                    <a:ext uri="{9D8B030D-6E8A-4147-A177-3AD203B41FA5}">
                      <a16:colId xmlns:a16="http://schemas.microsoft.com/office/drawing/2014/main" val="2202872178"/>
                    </a:ext>
                  </a:extLst>
                </a:gridCol>
                <a:gridCol w="1553771">
                  <a:extLst>
                    <a:ext uri="{9D8B030D-6E8A-4147-A177-3AD203B41FA5}">
                      <a16:colId xmlns:a16="http://schemas.microsoft.com/office/drawing/2014/main" val="3323296569"/>
                    </a:ext>
                  </a:extLst>
                </a:gridCol>
                <a:gridCol w="1553771">
                  <a:extLst>
                    <a:ext uri="{9D8B030D-6E8A-4147-A177-3AD203B41FA5}">
                      <a16:colId xmlns:a16="http://schemas.microsoft.com/office/drawing/2014/main" val="3191023612"/>
                    </a:ext>
                  </a:extLst>
                </a:gridCol>
                <a:gridCol w="1553771">
                  <a:extLst>
                    <a:ext uri="{9D8B030D-6E8A-4147-A177-3AD203B41FA5}">
                      <a16:colId xmlns:a16="http://schemas.microsoft.com/office/drawing/2014/main" val="4069773930"/>
                    </a:ext>
                  </a:extLst>
                </a:gridCol>
                <a:gridCol w="1553771">
                  <a:extLst>
                    <a:ext uri="{9D8B030D-6E8A-4147-A177-3AD203B41FA5}">
                      <a16:colId xmlns:a16="http://schemas.microsoft.com/office/drawing/2014/main" val="3733695828"/>
                    </a:ext>
                  </a:extLst>
                </a:gridCol>
                <a:gridCol w="1554907">
                  <a:extLst>
                    <a:ext uri="{9D8B030D-6E8A-4147-A177-3AD203B41FA5}">
                      <a16:colId xmlns:a16="http://schemas.microsoft.com/office/drawing/2014/main" val="1871581421"/>
                    </a:ext>
                  </a:extLst>
                </a:gridCol>
                <a:gridCol w="1554907">
                  <a:extLst>
                    <a:ext uri="{9D8B030D-6E8A-4147-A177-3AD203B41FA5}">
                      <a16:colId xmlns:a16="http://schemas.microsoft.com/office/drawing/2014/main" val="1103566282"/>
                    </a:ext>
                  </a:extLst>
                </a:gridCol>
              </a:tblGrid>
              <a:tr h="3517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Владение речью,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средством общения и культуры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Обогащение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активного словаря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связной речи (диалогической, монологической)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речевого творчества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звуковой и интонационной культуры речи, фонематического слуха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Знакомство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книжной культурой, понимание на слух текстов различных жанров детской литературы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звуковой аналитико-синтетической активности, как предпосылки обучения грамоте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1806184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008953" y="5746255"/>
            <a:ext cx="63985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Давайте подробнее рассмотрим каждый из компонентов.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28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9212" y="874059"/>
            <a:ext cx="98566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Научить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владеть речью как средством общения и культуры – главная наша задача.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значит, надо сформировать устную речь детей на таком уровне, чтобы они не испытывали трудностей в установлении контактов со сверстниками и взрослыми, чтобы их речь была понятна окружающим.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Мы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формируем правильную устную речь детей на основе овладения ими литературным языком русского народа. Поэтому так важно, чтобы ребенок слышал такую речь, чтобы он чувствовал, что его тоже слышат и всегда готовы вступить с ним во взаимодействие.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11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3717" y="874059"/>
            <a:ext cx="1038112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Владеть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речью – это, во-первых, владеть словарем. Обогащение активного словаря дошкольника происходит за счет основного словарного фонда языка и зависит от нашего с вами словаря и словаря родителей.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расширения словаря детей создаются благоприятные условия при комплексно-тематическом планировании работы.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сейчас мы реализуем тему: «Осень». Какие слова должны пополнить словарь детей, если мы разумно организуем работу?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18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4741" y="806824"/>
            <a:ext cx="1027355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Наша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связная речь состоит из двух частей – диалога и монолога. Строительным материалом для нее является словарь и освоение грамматического строя речи. Грамматический строй, т.е. умение изменять слова, соединять их в предложения, ребенок усваивает на слух, осмысливая речь взрослых.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Кроме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этого мы проводим специальные упражнения, помогающие детям усвоить наиболее сложные конструкции. Например,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игра «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Чего не хватает?» (употребление существительных в родительном падеже).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622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2693" y="632012"/>
            <a:ext cx="1065007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Развитие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речевого творчества – работа не простая. Она предполагает, что дети самостоятельно составляют простейшие короткие рассказы, принимают участие в сочинении стихотворных фраз, придумывают новые ходы в сюжете сказки и т.д.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Например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не просто чтение сказки «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Дюймовочка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», а на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каком – то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этапе дети мастерят колыбельку, лепят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Дюймовочку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затем обсуждают, а что могло бы случиться: если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бы рыбка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помогла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Дюймовочке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уплыть от Жабы? Если бы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Дюймовочке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удалось спасти Ласточку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5952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73</TotalTime>
  <Words>496</Words>
  <Application>Microsoft Office PowerPoint</Application>
  <PresentationFormat>Широкоэкранный</PresentationFormat>
  <Paragraphs>95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Corbel</vt:lpstr>
      <vt:lpstr>Monotype Corsiva</vt:lpstr>
      <vt:lpstr>Symbol</vt:lpstr>
      <vt:lpstr>Times New Roman</vt:lpstr>
      <vt:lpstr>Times New Roman,Bold</vt:lpstr>
      <vt:lpstr>Базис</vt:lpstr>
      <vt:lpstr>Речевое развитие дошкольников в условиях реализации ФГОС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2018-10-30T06:51:41Z</dcterms:created>
  <dcterms:modified xsi:type="dcterms:W3CDTF">2018-10-30T08:05:11Z</dcterms:modified>
</cp:coreProperties>
</file>