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90" r:id="rId4"/>
    <p:sldId id="259" r:id="rId5"/>
    <p:sldId id="260" r:id="rId6"/>
    <p:sldId id="292" r:id="rId7"/>
    <p:sldId id="293" r:id="rId8"/>
    <p:sldId id="291" r:id="rId9"/>
    <p:sldId id="282" r:id="rId10"/>
    <p:sldId id="261" r:id="rId11"/>
    <p:sldId id="262" r:id="rId12"/>
    <p:sldId id="283" r:id="rId13"/>
    <p:sldId id="263" r:id="rId14"/>
    <p:sldId id="264" r:id="rId15"/>
    <p:sldId id="265" r:id="rId16"/>
    <p:sldId id="266" r:id="rId17"/>
    <p:sldId id="267" r:id="rId18"/>
    <p:sldId id="268" r:id="rId19"/>
    <p:sldId id="269" r:id="rId20"/>
    <p:sldId id="284" r:id="rId21"/>
    <p:sldId id="270" r:id="rId22"/>
    <p:sldId id="271" r:id="rId23"/>
    <p:sldId id="272" r:id="rId24"/>
    <p:sldId id="273" r:id="rId25"/>
    <p:sldId id="274" r:id="rId26"/>
    <p:sldId id="285" r:id="rId27"/>
    <p:sldId id="275" r:id="rId28"/>
    <p:sldId id="286" r:id="rId29"/>
    <p:sldId id="276" r:id="rId30"/>
    <p:sldId id="277" r:id="rId31"/>
    <p:sldId id="287" r:id="rId32"/>
    <p:sldId id="278" r:id="rId33"/>
    <p:sldId id="279" r:id="rId34"/>
    <p:sldId id="288" r:id="rId35"/>
    <p:sldId id="280" r:id="rId36"/>
    <p:sldId id="281" r:id="rId37"/>
    <p:sldId id="289"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19.04.2018</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19.04.2018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19.04.2018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19.04.2018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19.04.2018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19.04.2018</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225514"/>
            <a:ext cx="6394494" cy="646331"/>
          </a:xfrm>
          <a:prstGeom prst="rect">
            <a:avLst/>
          </a:prstGeom>
        </p:spPr>
        <p:txBody>
          <a:bodyPr wrap="square">
            <a:spAutoFit/>
          </a:bodyPr>
          <a:lstStyle/>
          <a:p>
            <a:pPr algn="ctr"/>
            <a:r>
              <a:rPr lang="ru-RU" b="1" dirty="0">
                <a:solidFill>
                  <a:srgbClr val="FFFF00"/>
                </a:solidFill>
              </a:rPr>
              <a:t>Творческий проект в средней группе </a:t>
            </a:r>
          </a:p>
          <a:p>
            <a:pPr algn="ctr"/>
            <a:r>
              <a:rPr lang="ru-RU" b="1" dirty="0">
                <a:solidFill>
                  <a:srgbClr val="FFFF00"/>
                </a:solidFill>
              </a:rPr>
              <a:t>«Дружба начинается с улыбки».</a:t>
            </a:r>
          </a:p>
        </p:txBody>
      </p:sp>
      <p:sp>
        <p:nvSpPr>
          <p:cNvPr id="5" name="Прямоугольник 4"/>
          <p:cNvSpPr/>
          <p:nvPr/>
        </p:nvSpPr>
        <p:spPr>
          <a:xfrm>
            <a:off x="3491880" y="6097651"/>
            <a:ext cx="5508104" cy="830997"/>
          </a:xfrm>
          <a:prstGeom prst="rect">
            <a:avLst/>
          </a:prstGeom>
        </p:spPr>
        <p:txBody>
          <a:bodyPr wrap="square">
            <a:spAutoFit/>
          </a:bodyPr>
          <a:lstStyle/>
          <a:p>
            <a:r>
              <a:rPr lang="ru-RU" sz="1600" b="1" dirty="0" smtClean="0">
                <a:solidFill>
                  <a:srgbClr val="FFFF00"/>
                </a:solidFill>
              </a:rPr>
              <a:t>Разработала</a:t>
            </a:r>
            <a:r>
              <a:rPr lang="ru-RU" sz="1600" b="1" dirty="0" smtClean="0">
                <a:solidFill>
                  <a:srgbClr val="FFFF00"/>
                </a:solidFill>
              </a:rPr>
              <a:t>: </a:t>
            </a:r>
            <a:r>
              <a:rPr lang="ru-RU" sz="1600" b="1" dirty="0">
                <a:solidFill>
                  <a:srgbClr val="FFFF00"/>
                </a:solidFill>
              </a:rPr>
              <a:t>Мутина Светлана Михайловна, воспитатель МКДОУ детский сад «Радуга», с.Ербогачен.</a:t>
            </a:r>
          </a:p>
        </p:txBody>
      </p:sp>
      <p:pic>
        <p:nvPicPr>
          <p:cNvPr id="1026" name="Picture 2" descr="https://im0-tub-ru.yandex.net/i?id=f79676cd0feeb054d421ff76b1cda15c&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71845"/>
            <a:ext cx="6682526" cy="51527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86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9140"/>
            <a:ext cx="9036496" cy="6838860"/>
          </a:xfrm>
          <a:prstGeom prst="rect">
            <a:avLst/>
          </a:prstGeom>
        </p:spPr>
        <p:txBody>
          <a:bodyPr wrap="square">
            <a:spAutoFit/>
          </a:bodyPr>
          <a:lstStyle/>
          <a:p>
            <a:pPr algn="ctr">
              <a:lnSpc>
                <a:spcPct val="150000"/>
              </a:lnSpc>
            </a:pPr>
            <a:r>
              <a:rPr lang="ru-RU" sz="1400" b="1" dirty="0">
                <a:solidFill>
                  <a:srgbClr val="FFFF00"/>
                </a:solidFill>
                <a:latin typeface="Arial" panose="020B0604020202020204" pitchFamily="34" charset="0"/>
                <a:cs typeface="Arial" panose="020B0604020202020204" pitchFamily="34" charset="0"/>
              </a:rPr>
              <a:t>Беседа «Умейте дружбой дорожить ».</a:t>
            </a:r>
          </a:p>
          <a:p>
            <a:pPr>
              <a:lnSpc>
                <a:spcPct val="150000"/>
              </a:lnSpc>
            </a:pPr>
            <a:r>
              <a:rPr lang="ru-RU" sz="1400" b="1" dirty="0">
                <a:solidFill>
                  <a:schemeClr val="bg1"/>
                </a:solidFill>
                <a:latin typeface="Arial" panose="020B0604020202020204" pitchFamily="34" charset="0"/>
                <a:cs typeface="Arial" panose="020B0604020202020204" pitchFamily="34" charset="0"/>
              </a:rPr>
              <a:t>Цель</a:t>
            </a:r>
            <a:r>
              <a:rPr lang="ru-RU" sz="1400" dirty="0">
                <a:solidFill>
                  <a:schemeClr val="bg1"/>
                </a:solidFill>
                <a:latin typeface="Arial" panose="020B0604020202020204" pitchFamily="34" charset="0"/>
                <a:cs typeface="Arial" panose="020B0604020202020204" pitchFamily="34" charset="0"/>
              </a:rPr>
              <a:t>: выяснить представления детей о дружбе, с кем они дружат и почему. </a:t>
            </a:r>
          </a:p>
          <a:p>
            <a:pPr algn="ctr">
              <a:lnSpc>
                <a:spcPct val="150000"/>
              </a:lnSpc>
            </a:pPr>
            <a:r>
              <a:rPr lang="ru-RU" sz="1400" b="1" dirty="0">
                <a:solidFill>
                  <a:schemeClr val="bg1"/>
                </a:solidFill>
                <a:latin typeface="Arial" panose="020B0604020202020204" pitchFamily="34" charset="0"/>
                <a:cs typeface="Arial" panose="020B0604020202020204" pitchFamily="34" charset="0"/>
              </a:rPr>
              <a:t>Ход беседы:</a:t>
            </a:r>
          </a:p>
          <a:p>
            <a:pPr>
              <a:lnSpc>
                <a:spcPct val="150000"/>
              </a:lnSpc>
            </a:pPr>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(читает стихотворение) </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 это теплый ветер,</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 это светлый мир.</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 солнце на рассвете,</a:t>
            </a:r>
          </a:p>
          <a:p>
            <a:pPr>
              <a:lnSpc>
                <a:spcPct val="150000"/>
              </a:lnSpc>
            </a:pPr>
            <a:r>
              <a:rPr lang="ru-RU" sz="1400" dirty="0">
                <a:solidFill>
                  <a:schemeClr val="bg1"/>
                </a:solidFill>
                <a:latin typeface="Arial" panose="020B0604020202020204" pitchFamily="34" charset="0"/>
                <a:cs typeface="Arial" panose="020B0604020202020204" pitchFamily="34" charset="0"/>
              </a:rPr>
              <a:t>Для души веселый пир.</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 это только счастье.</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у людей одна.</a:t>
            </a:r>
          </a:p>
          <a:p>
            <a:pPr>
              <a:lnSpc>
                <a:spcPct val="150000"/>
              </a:lnSpc>
            </a:pPr>
            <a:r>
              <a:rPr lang="ru-RU" sz="1400" dirty="0">
                <a:solidFill>
                  <a:schemeClr val="bg1"/>
                </a:solidFill>
                <a:latin typeface="Arial" panose="020B0604020202020204" pitchFamily="34" charset="0"/>
                <a:cs typeface="Arial" panose="020B0604020202020204" pitchFamily="34" charset="0"/>
              </a:rPr>
              <a:t>С дружбой не страшны ненастья,</a:t>
            </a:r>
          </a:p>
          <a:p>
            <a:pPr>
              <a:lnSpc>
                <a:spcPct val="150000"/>
              </a:lnSpc>
            </a:pPr>
            <a:r>
              <a:rPr lang="ru-RU" sz="1400" dirty="0">
                <a:solidFill>
                  <a:schemeClr val="bg1"/>
                </a:solidFill>
                <a:latin typeface="Arial" panose="020B0604020202020204" pitchFamily="34" charset="0"/>
                <a:cs typeface="Arial" panose="020B0604020202020204" pitchFamily="34" charset="0"/>
              </a:rPr>
              <a:t>С дружбой жизнь весной полна.</a:t>
            </a:r>
          </a:p>
          <a:p>
            <a:pPr>
              <a:lnSpc>
                <a:spcPct val="150000"/>
              </a:lnSpc>
            </a:pPr>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Дети, о чем это стихотворение? (ответы детей) </a:t>
            </a:r>
          </a:p>
          <a:p>
            <a:pPr>
              <a:lnSpc>
                <a:spcPct val="150000"/>
              </a:lnSpc>
            </a:pPr>
            <a:r>
              <a:rPr lang="ru-RU" sz="1400" dirty="0">
                <a:solidFill>
                  <a:schemeClr val="bg1"/>
                </a:solidFill>
                <a:latin typeface="Arial" panose="020B0604020202020204" pitchFamily="34" charset="0"/>
                <a:cs typeface="Arial" panose="020B0604020202020204" pitchFamily="34" charset="0"/>
              </a:rPr>
              <a:t>Да, это стихотворение о дружбе. Дружить – значит, не обижать, делиться своими игрушками и помогать. В свою очередь друг – это тот, кто всегда рядом и поможет в трудную минуту. Например, одеться или обуться, научить завязывать шнурки и шарфик. Тот, кто всегда поделится обедом. Найти друга не так-то тяжело, а вот сохранить хорошие отношения труднее. У каждого человека есть (должен быть) друг, не правда ли? Уверена, что и у вас есть друзья. Расскажите о них (3—5 и более высказываний). Кто же такой друг? Подумайте хорошенько и скажите, кого можно назвать своим другом?</a:t>
            </a:r>
          </a:p>
          <a:p>
            <a:pPr>
              <a:lnSpc>
                <a:spcPct val="150000"/>
              </a:lnSpc>
            </a:pPr>
            <a:r>
              <a:rPr lang="ru-RU" sz="1400" dirty="0">
                <a:solidFill>
                  <a:schemeClr val="bg1"/>
                </a:solidFill>
                <a:latin typeface="Arial" panose="020B0604020202020204" pitchFamily="34" charset="0"/>
                <a:cs typeface="Arial" panose="020B0604020202020204" pitchFamily="34" charset="0"/>
              </a:rPr>
              <a:t>(Педагог выслушивает суждения детей). Суть их чаще всего сводится к тому, что друг — это тот, с кем интересно, кто не обижает, во всем слушается, охотно делится игрушками и сладостями. </a:t>
            </a:r>
          </a:p>
        </p:txBody>
      </p:sp>
    </p:spTree>
    <p:extLst>
      <p:ext uri="{BB962C8B-B14F-4D97-AF65-F5344CB8AC3E}">
        <p14:creationId xmlns:p14="http://schemas.microsoft.com/office/powerpoint/2010/main" val="3773286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3941" y="20481"/>
            <a:ext cx="8928992" cy="6838860"/>
          </a:xfrm>
          <a:prstGeom prst="rect">
            <a:avLst/>
          </a:prstGeom>
        </p:spPr>
        <p:txBody>
          <a:bodyPr wrap="square">
            <a:spAutoFit/>
          </a:bodyPr>
          <a:lstStyle/>
          <a:p>
            <a:pPr>
              <a:lnSpc>
                <a:spcPct val="150000"/>
              </a:lnSpc>
            </a:pPr>
            <a:r>
              <a:rPr lang="ru-RU" sz="1400" dirty="0">
                <a:solidFill>
                  <a:schemeClr val="bg1"/>
                </a:solidFill>
                <a:latin typeface="Arial" panose="020B0604020202020204" pitchFamily="34" charset="0"/>
                <a:cs typeface="Arial" panose="020B0604020202020204" pitchFamily="34" charset="0"/>
              </a:rPr>
              <a:t>Другом может называться тот, кто готов разделить и твою радость, и твое горе, а если понадобится, отдать тебе все, что имеет сам,— уточняет воспитатель и спрашивает: — А как вы сами должны относиться к другу? </a:t>
            </a:r>
          </a:p>
          <a:p>
            <a:pPr>
              <a:lnSpc>
                <a:spcPct val="150000"/>
              </a:lnSpc>
            </a:pPr>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Сейчас я предлагаю </a:t>
            </a:r>
            <a:r>
              <a:rPr lang="ru-RU" sz="1400" dirty="0" smtClean="0">
                <a:solidFill>
                  <a:schemeClr val="bg1"/>
                </a:solidFill>
                <a:latin typeface="Arial" panose="020B0604020202020204" pitchFamily="34" charset="0"/>
                <a:cs typeface="Arial" panose="020B0604020202020204" pitchFamily="34" charset="0"/>
              </a:rPr>
              <a:t>вам </a:t>
            </a:r>
            <a:r>
              <a:rPr lang="ru-RU" sz="1400" dirty="0">
                <a:solidFill>
                  <a:schemeClr val="bg1"/>
                </a:solidFill>
                <a:latin typeface="Arial" panose="020B0604020202020204" pitchFamily="34" charset="0"/>
                <a:cs typeface="Arial" panose="020B0604020202020204" pitchFamily="34" charset="0"/>
              </a:rPr>
              <a:t>подойти к своему другу или подруге, и поделится своей радостью, хорошим настроением и теплом (дети ищут себе пару).</a:t>
            </a:r>
          </a:p>
          <a:p>
            <a:pPr>
              <a:lnSpc>
                <a:spcPct val="150000"/>
              </a:lnSpc>
            </a:pPr>
            <a:r>
              <a:rPr lang="ru-RU" sz="1400" dirty="0">
                <a:solidFill>
                  <a:schemeClr val="bg1"/>
                </a:solidFill>
                <a:latin typeface="Arial" panose="020B0604020202020204" pitchFamily="34" charset="0"/>
                <a:cs typeface="Arial" panose="020B0604020202020204" pitchFamily="34" charset="0"/>
              </a:rPr>
              <a:t>Повторяйте вместе со мной такие слова:</a:t>
            </a:r>
          </a:p>
          <a:p>
            <a:pPr>
              <a:lnSpc>
                <a:spcPct val="150000"/>
              </a:lnSpc>
            </a:pPr>
            <a:r>
              <a:rPr lang="ru-RU" sz="1400" dirty="0">
                <a:solidFill>
                  <a:schemeClr val="bg1"/>
                </a:solidFill>
                <a:latin typeface="Arial" panose="020B0604020202020204" pitchFamily="34" charset="0"/>
                <a:cs typeface="Arial" panose="020B0604020202020204" pitchFamily="34" charset="0"/>
              </a:rPr>
              <a:t>Я – человечек! (показ рукой на себя). </a:t>
            </a:r>
          </a:p>
          <a:p>
            <a:pPr>
              <a:lnSpc>
                <a:spcPct val="150000"/>
              </a:lnSpc>
            </a:pPr>
            <a:r>
              <a:rPr lang="ru-RU" sz="1400" dirty="0">
                <a:solidFill>
                  <a:schemeClr val="bg1"/>
                </a:solidFill>
                <a:latin typeface="Arial" panose="020B0604020202020204" pitchFamily="34" charset="0"/>
                <a:cs typeface="Arial" panose="020B0604020202020204" pitchFamily="34" charset="0"/>
              </a:rPr>
              <a:t>Ты человечек! (показ рукой на друга</a:t>
            </a:r>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a:p>
            <a:pPr>
              <a:lnSpc>
                <a:spcPct val="150000"/>
              </a:lnSpc>
            </a:pPr>
            <a:r>
              <a:rPr lang="ru-RU" sz="1400" dirty="0">
                <a:solidFill>
                  <a:schemeClr val="bg1"/>
                </a:solidFill>
                <a:latin typeface="Arial" panose="020B0604020202020204" pitchFamily="34" charset="0"/>
                <a:cs typeface="Arial" panose="020B0604020202020204" pitchFamily="34" charset="0"/>
              </a:rPr>
              <a:t>У меня есть сердечко (показ рукой на сердце). </a:t>
            </a:r>
          </a:p>
          <a:p>
            <a:pPr>
              <a:lnSpc>
                <a:spcPct val="150000"/>
              </a:lnSpc>
            </a:pPr>
            <a:r>
              <a:rPr lang="ru-RU" sz="1400" dirty="0">
                <a:solidFill>
                  <a:schemeClr val="bg1"/>
                </a:solidFill>
                <a:latin typeface="Arial" panose="020B0604020202020204" pitchFamily="34" charset="0"/>
                <a:cs typeface="Arial" panose="020B0604020202020204" pitchFamily="34" charset="0"/>
              </a:rPr>
              <a:t>У тебя есть сердечко (показ рукой на сердце друга). </a:t>
            </a:r>
          </a:p>
          <a:p>
            <a:pPr>
              <a:lnSpc>
                <a:spcPct val="150000"/>
              </a:lnSpc>
            </a:pPr>
            <a:r>
              <a:rPr lang="ru-RU" sz="1400" dirty="0">
                <a:solidFill>
                  <a:schemeClr val="bg1"/>
                </a:solidFill>
                <a:latin typeface="Arial" panose="020B0604020202020204" pitchFamily="34" charset="0"/>
                <a:cs typeface="Arial" panose="020B0604020202020204" pitchFamily="34" charset="0"/>
              </a:rPr>
              <a:t>У меня щечки гладкие (растираем щечки). </a:t>
            </a:r>
          </a:p>
          <a:p>
            <a:pPr>
              <a:lnSpc>
                <a:spcPct val="150000"/>
              </a:lnSpc>
            </a:pPr>
            <a:r>
              <a:rPr lang="ru-RU" sz="1400" dirty="0">
                <a:solidFill>
                  <a:schemeClr val="bg1"/>
                </a:solidFill>
                <a:latin typeface="Arial" panose="020B0604020202020204" pitchFamily="34" charset="0"/>
                <a:cs typeface="Arial" panose="020B0604020202020204" pitchFamily="34" charset="0"/>
              </a:rPr>
              <a:t>У тебя щечки гладкие (растираем щечки друга). </a:t>
            </a:r>
          </a:p>
          <a:p>
            <a:pPr>
              <a:lnSpc>
                <a:spcPct val="150000"/>
              </a:lnSpc>
            </a:pPr>
            <a:r>
              <a:rPr lang="ru-RU" sz="1400" dirty="0">
                <a:solidFill>
                  <a:schemeClr val="bg1"/>
                </a:solidFill>
                <a:latin typeface="Arial" panose="020B0604020202020204" pitchFamily="34" charset="0"/>
                <a:cs typeface="Arial" panose="020B0604020202020204" pitchFamily="34" charset="0"/>
              </a:rPr>
              <a:t>У меня губки сладкие (показ на губы). </a:t>
            </a:r>
          </a:p>
          <a:p>
            <a:pPr>
              <a:lnSpc>
                <a:spcPct val="150000"/>
              </a:lnSpc>
            </a:pPr>
            <a:r>
              <a:rPr lang="ru-RU" sz="1400" dirty="0">
                <a:solidFill>
                  <a:schemeClr val="bg1"/>
                </a:solidFill>
                <a:latin typeface="Arial" panose="020B0604020202020204" pitchFamily="34" charset="0"/>
                <a:cs typeface="Arial" panose="020B0604020202020204" pitchFamily="34" charset="0"/>
              </a:rPr>
              <a:t>У тебя губки сладкие (показ на губы друга). </a:t>
            </a:r>
          </a:p>
          <a:p>
            <a:pPr>
              <a:lnSpc>
                <a:spcPct val="150000"/>
              </a:lnSpc>
            </a:pPr>
            <a:r>
              <a:rPr lang="ru-RU" sz="1400" dirty="0">
                <a:solidFill>
                  <a:schemeClr val="bg1"/>
                </a:solidFill>
                <a:latin typeface="Arial" panose="020B0604020202020204" pitchFamily="34" charset="0"/>
                <a:cs typeface="Arial" panose="020B0604020202020204" pitchFamily="34" charset="0"/>
              </a:rPr>
              <a:t>Я с тобой дружу (берутся за руки). </a:t>
            </a:r>
          </a:p>
          <a:p>
            <a:pPr>
              <a:lnSpc>
                <a:spcPct val="150000"/>
              </a:lnSpc>
            </a:pPr>
            <a:r>
              <a:rPr lang="ru-RU" sz="1400" dirty="0">
                <a:solidFill>
                  <a:schemeClr val="bg1"/>
                </a:solidFill>
                <a:latin typeface="Arial" panose="020B0604020202020204" pitchFamily="34" charset="0"/>
                <a:cs typeface="Arial" panose="020B0604020202020204" pitchFamily="34" charset="0"/>
              </a:rPr>
              <a:t>Нашей дружбой дорожу (обнимают друга).</a:t>
            </a:r>
          </a:p>
          <a:p>
            <a:pPr>
              <a:lnSpc>
                <a:spcPct val="150000"/>
              </a:lnSpc>
            </a:pPr>
            <a:r>
              <a:rPr lang="ru-RU" sz="1400" dirty="0">
                <a:solidFill>
                  <a:schemeClr val="bg1"/>
                </a:solidFill>
                <a:latin typeface="Arial" panose="020B0604020202020204" pitchFamily="34" charset="0"/>
                <a:cs typeface="Arial" panose="020B0604020202020204" pitchFamily="34" charset="0"/>
              </a:rPr>
              <a:t>Звучит песня «Дружба крепкая».</a:t>
            </a:r>
          </a:p>
          <a:p>
            <a:pPr>
              <a:lnSpc>
                <a:spcPct val="150000"/>
              </a:lnSpc>
            </a:pPr>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Дружба – это величайшая ценность, клад и подарок судьбы. Дружба всегда помогает нам и в учебе, и в работе, и в жизни в целом. Благодаря ей, человек становится лучше, добрее и духом сильнее. Поэтому, иметь хорошего друга – это огромное благо, без которого человеку прожить невозможно!</a:t>
            </a:r>
          </a:p>
        </p:txBody>
      </p:sp>
    </p:spTree>
    <p:extLst>
      <p:ext uri="{BB962C8B-B14F-4D97-AF65-F5344CB8AC3E}">
        <p14:creationId xmlns:p14="http://schemas.microsoft.com/office/powerpoint/2010/main" val="2982873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07808" y="116632"/>
            <a:ext cx="5128392"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Приложение 2</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170" name="Picture 2" descr="https://wcbook.ru/data/book/59/591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396" y="1916832"/>
            <a:ext cx="4392488" cy="4828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4726" y="1039962"/>
            <a:ext cx="8945198" cy="646331"/>
          </a:xfrm>
          <a:prstGeom prst="rect">
            <a:avLst/>
          </a:prstGeom>
          <a:noFill/>
        </p:spPr>
        <p:txBody>
          <a:bodyPr wrap="square" lIns="91440" tIns="45720" rIns="91440" bIns="45720">
            <a:spAutoFit/>
          </a:bodyPr>
          <a:lstStyle/>
          <a:p>
            <a:pPr algn="ctr"/>
            <a:r>
              <a:rPr lang="ru-RU"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 чего начинается дружба»</a:t>
            </a:r>
            <a:endParaRPr lang="ru-RU"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608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520" y="764704"/>
            <a:ext cx="9036496" cy="5816977"/>
          </a:xfrm>
          <a:prstGeom prst="rect">
            <a:avLst/>
          </a:prstGeom>
        </p:spPr>
        <p:txBody>
          <a:bodyPr wrap="square">
            <a:spAutoFit/>
          </a:bodyPr>
          <a:lstStyle/>
          <a:p>
            <a:pPr algn="ctr"/>
            <a:r>
              <a:rPr lang="ru-RU" b="1" dirty="0">
                <a:solidFill>
                  <a:srgbClr val="FFFF00"/>
                </a:solidFill>
              </a:rPr>
              <a:t>Конспект НОД по развитию речи «С чего начинается дружба».</a:t>
            </a:r>
          </a:p>
          <a:p>
            <a:endParaRPr lang="ru-RU" dirty="0"/>
          </a:p>
          <a:p>
            <a:r>
              <a:rPr lang="ru-RU" sz="1400" b="1" dirty="0">
                <a:solidFill>
                  <a:schemeClr val="bg1"/>
                </a:solidFill>
                <a:latin typeface="Arial" panose="020B0604020202020204" pitchFamily="34" charset="0"/>
                <a:cs typeface="Arial" panose="020B0604020202020204" pitchFamily="34" charset="0"/>
              </a:rPr>
              <a:t>Цель:</a:t>
            </a:r>
            <a:r>
              <a:rPr lang="ru-RU" sz="1400" dirty="0">
                <a:solidFill>
                  <a:schemeClr val="bg1"/>
                </a:solidFill>
                <a:latin typeface="Arial" panose="020B0604020202020204" pitchFamily="34" charset="0"/>
                <a:cs typeface="Arial" panose="020B0604020202020204" pitchFamily="34" charset="0"/>
              </a:rPr>
              <a:t> Формировать знания детей о таких понятиях как «друг», «дружба». </a:t>
            </a:r>
          </a:p>
          <a:p>
            <a:r>
              <a:rPr lang="ru-RU" sz="1400" b="1" dirty="0">
                <a:solidFill>
                  <a:schemeClr val="bg1"/>
                </a:solidFill>
                <a:latin typeface="Arial" panose="020B0604020202020204" pitchFamily="34" charset="0"/>
                <a:cs typeface="Arial" panose="020B0604020202020204" pitchFamily="34" charset="0"/>
              </a:rPr>
              <a:t>Задачи:</a:t>
            </a:r>
            <a:r>
              <a:rPr lang="ru-RU" sz="1400" dirty="0">
                <a:solidFill>
                  <a:schemeClr val="bg1"/>
                </a:solidFill>
                <a:latin typeface="Arial" panose="020B0604020202020204" pitchFamily="34" charset="0"/>
                <a:cs typeface="Arial" panose="020B0604020202020204" pitchFamily="34" charset="0"/>
              </a:rPr>
              <a:t> </a:t>
            </a:r>
          </a:p>
          <a:p>
            <a:r>
              <a:rPr lang="ru-RU" sz="1400" dirty="0">
                <a:solidFill>
                  <a:schemeClr val="bg1"/>
                </a:solidFill>
                <a:latin typeface="Arial" panose="020B0604020202020204" pitchFamily="34" charset="0"/>
                <a:cs typeface="Arial" panose="020B0604020202020204" pitchFamily="34" charset="0"/>
              </a:rPr>
              <a:t>- Закрепить правила дружеских отношений. </a:t>
            </a:r>
          </a:p>
          <a:p>
            <a:r>
              <a:rPr lang="ru-RU" sz="1400" dirty="0">
                <a:solidFill>
                  <a:schemeClr val="bg1"/>
                </a:solidFill>
                <a:latin typeface="Arial" panose="020B0604020202020204" pitchFamily="34" charset="0"/>
                <a:cs typeface="Arial" panose="020B0604020202020204" pitchFamily="34" charset="0"/>
              </a:rPr>
              <a:t>- Добиваться усвоения детьми умений оценивать чувства и поступки других в различных ситуациях. </a:t>
            </a:r>
          </a:p>
          <a:p>
            <a:r>
              <a:rPr lang="ru-RU" sz="1400" dirty="0">
                <a:solidFill>
                  <a:schemeClr val="bg1"/>
                </a:solidFill>
                <a:latin typeface="Arial" panose="020B0604020202020204" pitchFamily="34" charset="0"/>
                <a:cs typeface="Arial" panose="020B0604020202020204" pitchFamily="34" charset="0"/>
              </a:rPr>
              <a:t>- Закреплять правильное произношение детей, следить за полными ответами, активизировать в речи прилагательные. </a:t>
            </a:r>
          </a:p>
          <a:p>
            <a:r>
              <a:rPr lang="ru-RU" sz="1400" dirty="0">
                <a:solidFill>
                  <a:schemeClr val="bg1"/>
                </a:solidFill>
                <a:latin typeface="Arial" panose="020B0604020202020204" pitchFamily="34" charset="0"/>
                <a:cs typeface="Arial" panose="020B0604020202020204" pitchFamily="34" charset="0"/>
              </a:rPr>
              <a:t>- Воспитывать доброжелательное отношение к окружающим. </a:t>
            </a:r>
          </a:p>
          <a:p>
            <a:r>
              <a:rPr lang="ru-RU" sz="1400" dirty="0">
                <a:solidFill>
                  <a:schemeClr val="bg1"/>
                </a:solidFill>
                <a:latin typeface="Arial" panose="020B0604020202020204" pitchFamily="34" charset="0"/>
                <a:cs typeface="Arial" panose="020B0604020202020204" pitchFamily="34" charset="0"/>
              </a:rPr>
              <a:t>Предварительная работа: беседа о дружбе, друзьях; обсуждение конфликтных ситуация в группе и нахождение путей их разрешения; рассматривание иллюстраций, чтение художественной литературы, заучивание пословиц о дружбе; слушание и исполнение песен о дружбе.</a:t>
            </a:r>
          </a:p>
          <a:p>
            <a:pPr algn="ctr"/>
            <a:r>
              <a:rPr lang="ru-RU" sz="1400" b="1" dirty="0">
                <a:solidFill>
                  <a:schemeClr val="bg1"/>
                </a:solidFill>
                <a:latin typeface="Arial" panose="020B0604020202020204" pitchFamily="34" charset="0"/>
                <a:cs typeface="Arial" panose="020B0604020202020204" pitchFamily="34" charset="0"/>
              </a:rPr>
              <a:t>Ход НОД: </a:t>
            </a:r>
          </a:p>
          <a:p>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Дорогие дети! Я рада видеть вас всех здоровыми и с хорошим настроением. Мне очень хочется, чтобы хорошее настроение у вас сохранилось на весь день. Так давайте подарим приветливые улыбки друг другу. </a:t>
            </a:r>
          </a:p>
          <a:p>
            <a:r>
              <a:rPr lang="ru-RU" sz="1400" dirty="0">
                <a:solidFill>
                  <a:schemeClr val="bg1"/>
                </a:solidFill>
                <a:latin typeface="Arial" panose="020B0604020202020204" pitchFamily="34" charset="0"/>
                <a:cs typeface="Arial" panose="020B0604020202020204" pitchFamily="34" charset="0"/>
              </a:rPr>
              <a:t>Собрались все дети в круг </a:t>
            </a:r>
          </a:p>
          <a:p>
            <a:r>
              <a:rPr lang="ru-RU" sz="1400" dirty="0">
                <a:solidFill>
                  <a:schemeClr val="bg1"/>
                </a:solidFill>
                <a:latin typeface="Arial" panose="020B0604020202020204" pitchFamily="34" charset="0"/>
                <a:cs typeface="Arial" panose="020B0604020202020204" pitchFamily="34" charset="0"/>
              </a:rPr>
              <a:t>Я твой друг, и ты мой друг. </a:t>
            </a:r>
          </a:p>
          <a:p>
            <a:r>
              <a:rPr lang="ru-RU" sz="1400" dirty="0">
                <a:solidFill>
                  <a:schemeClr val="bg1"/>
                </a:solidFill>
                <a:latin typeface="Arial" panose="020B0604020202020204" pitchFamily="34" charset="0"/>
                <a:cs typeface="Arial" panose="020B0604020202020204" pitchFamily="34" charset="0"/>
              </a:rPr>
              <a:t>Крепко за руки возьмёмся, </a:t>
            </a:r>
          </a:p>
          <a:p>
            <a:r>
              <a:rPr lang="ru-RU" sz="1400" dirty="0">
                <a:solidFill>
                  <a:schemeClr val="bg1"/>
                </a:solidFill>
                <a:latin typeface="Arial" panose="020B0604020202020204" pitchFamily="34" charset="0"/>
                <a:cs typeface="Arial" panose="020B0604020202020204" pitchFamily="34" charset="0"/>
              </a:rPr>
              <a:t>И друг другу улыбнёмся.</a:t>
            </a:r>
          </a:p>
          <a:p>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Ребята с чего начинается дружба? (ответы детей). </a:t>
            </a:r>
          </a:p>
          <a:p>
            <a:r>
              <a:rPr lang="ru-RU" sz="1400" dirty="0">
                <a:solidFill>
                  <a:schemeClr val="bg1"/>
                </a:solidFill>
                <a:latin typeface="Arial" panose="020B0604020202020204" pitchFamily="34" charset="0"/>
                <a:cs typeface="Arial" panose="020B0604020202020204" pitchFamily="34" charset="0"/>
              </a:rPr>
              <a:t>Верно, дружба начинается с улыбки, потому что улыбающийся человек настроен доброжелательно. Доброжелательный человек тот, кто желает вам добра. </a:t>
            </a:r>
          </a:p>
          <a:p>
            <a:r>
              <a:rPr lang="ru-RU" sz="1400" dirty="0">
                <a:solidFill>
                  <a:schemeClr val="bg1"/>
                </a:solidFill>
                <a:latin typeface="Arial" panose="020B0604020202020204" pitchFamily="34" charset="0"/>
                <a:cs typeface="Arial" panose="020B0604020202020204" pitchFamily="34" charset="0"/>
              </a:rPr>
              <a:t>А как вы думаете, мы все с вами одинаковые? (ответы детей). </a:t>
            </a:r>
          </a:p>
          <a:p>
            <a:r>
              <a:rPr lang="ru-RU" sz="1400" dirty="0">
                <a:solidFill>
                  <a:schemeClr val="bg1"/>
                </a:solidFill>
                <a:latin typeface="Arial" panose="020B0604020202020204" pitchFamily="34" charset="0"/>
                <a:cs typeface="Arial" panose="020B0604020202020204" pitchFamily="34" charset="0"/>
              </a:rPr>
              <a:t>Конечно, нет! Хоть мы и общаемся все вместе, живем рядом, но мы отличаемся друг от друга характером, внешностью, желаниями и еще много чем. Есть у нас и общие моменты, которые нас объединяют. </a:t>
            </a:r>
          </a:p>
        </p:txBody>
      </p:sp>
    </p:spTree>
    <p:extLst>
      <p:ext uri="{BB962C8B-B14F-4D97-AF65-F5344CB8AC3E}">
        <p14:creationId xmlns:p14="http://schemas.microsoft.com/office/powerpoint/2010/main" val="1292139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9601" y="332656"/>
            <a:ext cx="9036496" cy="6771084"/>
          </a:xfrm>
          <a:prstGeom prst="rect">
            <a:avLst/>
          </a:prstGeom>
        </p:spPr>
        <p:txBody>
          <a:bodyPr wrap="square">
            <a:spAutoFit/>
          </a:bodyPr>
          <a:lstStyle/>
          <a:p>
            <a:r>
              <a:rPr lang="ru-RU" sz="1400" b="1" dirty="0">
                <a:solidFill>
                  <a:schemeClr val="bg1"/>
                </a:solidFill>
                <a:latin typeface="Arial" panose="020B0604020202020204" pitchFamily="34" charset="0"/>
                <a:cs typeface="Arial" panose="020B0604020202020204" pitchFamily="34" charset="0"/>
              </a:rPr>
              <a:t>Игра «Слушайте внимательно!» </a:t>
            </a:r>
          </a:p>
          <a:p>
            <a:r>
              <a:rPr lang="ru-RU" sz="1400" dirty="0">
                <a:solidFill>
                  <a:schemeClr val="bg1"/>
                </a:solidFill>
                <a:latin typeface="Arial" panose="020B0604020202020204" pitchFamily="34" charset="0"/>
                <a:cs typeface="Arial" panose="020B0604020202020204" pitchFamily="34" charset="0"/>
              </a:rPr>
              <a:t>В этом мы сейчас убедимся. Поиграем в игру. Я вам буду говорить задание, а вы движениями на него отвечать. </a:t>
            </a:r>
          </a:p>
          <a:p>
            <a:r>
              <a:rPr lang="ru-RU" sz="1400" dirty="0">
                <a:solidFill>
                  <a:schemeClr val="bg1"/>
                </a:solidFill>
                <a:latin typeface="Arial" panose="020B0604020202020204" pitchFamily="34" charset="0"/>
                <a:cs typeface="Arial" panose="020B0604020202020204" pitchFamily="34" charset="0"/>
              </a:rPr>
              <a:t>Поднимите руки вверх те, кто любит зарядку. </a:t>
            </a:r>
          </a:p>
          <a:p>
            <a:r>
              <a:rPr lang="ru-RU" sz="1400" dirty="0">
                <a:solidFill>
                  <a:schemeClr val="bg1"/>
                </a:solidFill>
                <a:latin typeface="Arial" panose="020B0604020202020204" pitchFamily="34" charset="0"/>
                <a:cs typeface="Arial" panose="020B0604020202020204" pitchFamily="34" charset="0"/>
              </a:rPr>
              <a:t>Похлопайте в ладоши те, кто любит мороженое. </a:t>
            </a:r>
          </a:p>
          <a:p>
            <a:r>
              <a:rPr lang="ru-RU" sz="1400" dirty="0">
                <a:solidFill>
                  <a:schemeClr val="bg1"/>
                </a:solidFill>
                <a:latin typeface="Arial" panose="020B0604020202020204" pitchFamily="34" charset="0"/>
                <a:cs typeface="Arial" panose="020B0604020202020204" pitchFamily="34" charset="0"/>
              </a:rPr>
              <a:t>Поставьте руки на пояс те, кто любит на улице гулять. </a:t>
            </a:r>
          </a:p>
          <a:p>
            <a:r>
              <a:rPr lang="ru-RU" sz="1400" dirty="0">
                <a:solidFill>
                  <a:schemeClr val="bg1"/>
                </a:solidFill>
                <a:latin typeface="Arial" panose="020B0604020202020204" pitchFamily="34" charset="0"/>
                <a:cs typeface="Arial" panose="020B0604020202020204" pitchFamily="34" charset="0"/>
              </a:rPr>
              <a:t>Топните правой ногой те, кто любит ходить в гости. </a:t>
            </a:r>
          </a:p>
          <a:p>
            <a:r>
              <a:rPr lang="ru-RU" sz="1400" dirty="0">
                <a:solidFill>
                  <a:schemeClr val="bg1"/>
                </a:solidFill>
                <a:latin typeface="Arial" panose="020B0604020202020204" pitchFamily="34" charset="0"/>
                <a:cs typeface="Arial" panose="020B0604020202020204" pitchFamily="34" charset="0"/>
              </a:rPr>
              <a:t>Попрыгайте те, кто любит мультики. </a:t>
            </a:r>
          </a:p>
          <a:p>
            <a:r>
              <a:rPr lang="ru-RU" sz="1400" dirty="0">
                <a:solidFill>
                  <a:schemeClr val="bg1"/>
                </a:solidFill>
                <a:latin typeface="Arial" panose="020B0604020202020204" pitchFamily="34" charset="0"/>
                <a:cs typeface="Arial" panose="020B0604020202020204" pitchFamily="34" charset="0"/>
              </a:rPr>
              <a:t>Воспитатель: Вот видите, сколько общего, сколько любимых занятий нас всех вместе объединяет! Ребята, сегодня утром почтальон принес в детский сад письмо. Давайте, посмотрим от кого? На письме обратный адрес, от Кота Леопольда. А вы знаете кто это, из какой сказки? (ответы детей) Да, правильно «Приключение Кота Леопольда». Давайте прочитаем письмо.</a:t>
            </a:r>
          </a:p>
          <a:p>
            <a:r>
              <a:rPr lang="ru-RU" sz="1400" dirty="0">
                <a:solidFill>
                  <a:schemeClr val="bg1"/>
                </a:solidFill>
                <a:latin typeface="Arial" panose="020B0604020202020204" pitchFamily="34" charset="0"/>
                <a:cs typeface="Arial" panose="020B0604020202020204" pitchFamily="34" charset="0"/>
              </a:rPr>
              <a:t>«Здравствуйте, дорогие ребята! Пишет вам Кот Леопольд. Меня измучили мышата - проказники. Сколько бы я ни призывал озорников к дружбе и спокойствию, каждый раз мыши придумывают все новые проделки. И смешно то, что в свои ловушки мышата обычно попадают сами. Тогда я спешу к ним на помощь, и раскаявшиеся мышата стараются не проказничать. Но все начинается по новой и я снова "подлый трус", так меня обзывают мыши, отказывающиеся верить в искренность и доброту мою. Помогите мне, пожалуйста, подружиться с мышатами».</a:t>
            </a:r>
          </a:p>
          <a:p>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Ребята, поможем Коту Леопольду? (Да) </a:t>
            </a:r>
          </a:p>
          <a:p>
            <a:r>
              <a:rPr lang="ru-RU" sz="1400" dirty="0">
                <a:solidFill>
                  <a:schemeClr val="bg1"/>
                </a:solidFill>
                <a:latin typeface="Arial" panose="020B0604020202020204" pitchFamily="34" charset="0"/>
                <a:cs typeface="Arial" panose="020B0604020202020204" pitchFamily="34" charset="0"/>
              </a:rPr>
              <a:t>Но сначала отдохнем. </a:t>
            </a:r>
            <a:endParaRPr lang="ru-RU" sz="1400" dirty="0" smtClean="0">
              <a:solidFill>
                <a:schemeClr val="bg1"/>
              </a:solidFill>
              <a:latin typeface="Arial" panose="020B0604020202020204" pitchFamily="34" charset="0"/>
              <a:cs typeface="Arial" panose="020B0604020202020204" pitchFamily="34" charset="0"/>
            </a:endParaRPr>
          </a:p>
          <a:p>
            <a:r>
              <a:rPr lang="ru-RU" sz="1400" dirty="0">
                <a:solidFill>
                  <a:schemeClr val="bg1"/>
                </a:solidFill>
                <a:latin typeface="Arial" panose="020B0604020202020204" pitchFamily="34" charset="0"/>
                <a:cs typeface="Arial" panose="020B0604020202020204" pitchFamily="34" charset="0"/>
              </a:rPr>
              <a:t>Физкультминутка: «Мы – друзья».</a:t>
            </a:r>
          </a:p>
          <a:p>
            <a:r>
              <a:rPr lang="ru-RU" sz="1400" dirty="0">
                <a:solidFill>
                  <a:schemeClr val="bg1"/>
                </a:solidFill>
                <a:latin typeface="Arial" panose="020B0604020202020204" pitchFamily="34" charset="0"/>
                <a:cs typeface="Arial" panose="020B0604020202020204" pitchFamily="34" charset="0"/>
              </a:rPr>
              <a:t>Дружно за руки берись, </a:t>
            </a:r>
          </a:p>
          <a:p>
            <a:r>
              <a:rPr lang="ru-RU" sz="1400" dirty="0">
                <a:solidFill>
                  <a:schemeClr val="bg1"/>
                </a:solidFill>
                <a:latin typeface="Arial" panose="020B0604020202020204" pitchFamily="34" charset="0"/>
                <a:cs typeface="Arial" panose="020B0604020202020204" pitchFamily="34" charset="0"/>
              </a:rPr>
              <a:t>Вправо – влево повернись! (повороты вправо – влево) </a:t>
            </a:r>
          </a:p>
          <a:p>
            <a:r>
              <a:rPr lang="ru-RU" sz="1400" dirty="0">
                <a:solidFill>
                  <a:schemeClr val="bg1"/>
                </a:solidFill>
                <a:latin typeface="Arial" panose="020B0604020202020204" pitchFamily="34" charset="0"/>
                <a:cs typeface="Arial" panose="020B0604020202020204" pitchFamily="34" charset="0"/>
              </a:rPr>
              <a:t>Будем веселиться, (хлопки) </a:t>
            </a:r>
          </a:p>
          <a:p>
            <a:r>
              <a:rPr lang="ru-RU" sz="1400" dirty="0">
                <a:solidFill>
                  <a:schemeClr val="bg1"/>
                </a:solidFill>
                <a:latin typeface="Arial" panose="020B0604020202020204" pitchFamily="34" charset="0"/>
                <a:cs typeface="Arial" panose="020B0604020202020204" pitchFamily="34" charset="0"/>
              </a:rPr>
              <a:t>Прыгать (прыжки) </a:t>
            </a:r>
          </a:p>
          <a:p>
            <a:r>
              <a:rPr lang="ru-RU" sz="1400" dirty="0">
                <a:solidFill>
                  <a:schemeClr val="bg1"/>
                </a:solidFill>
                <a:latin typeface="Arial" panose="020B0604020202020204" pitchFamily="34" charset="0"/>
                <a:cs typeface="Arial" panose="020B0604020202020204" pitchFamily="34" charset="0"/>
              </a:rPr>
              <a:t>И кружиться .(кружение) </a:t>
            </a:r>
          </a:p>
          <a:p>
            <a:r>
              <a:rPr lang="ru-RU" sz="1400" dirty="0">
                <a:solidFill>
                  <a:schemeClr val="bg1"/>
                </a:solidFill>
                <a:latin typeface="Arial" panose="020B0604020202020204" pitchFamily="34" charset="0"/>
                <a:cs typeface="Arial" panose="020B0604020202020204" pitchFamily="34" charset="0"/>
              </a:rPr>
              <a:t>Много радостных людей, (идём по кругу) </a:t>
            </a:r>
          </a:p>
          <a:p>
            <a:r>
              <a:rPr lang="ru-RU" sz="1400" dirty="0">
                <a:solidFill>
                  <a:schemeClr val="bg1"/>
                </a:solidFill>
                <a:latin typeface="Arial" panose="020B0604020202020204" pitchFamily="34" charset="0"/>
                <a:cs typeface="Arial" panose="020B0604020202020204" pitchFamily="34" charset="0"/>
              </a:rPr>
              <a:t>Добрых верных нам друзей. </a:t>
            </a:r>
          </a:p>
          <a:p>
            <a:r>
              <a:rPr lang="ru-RU" sz="1400" dirty="0">
                <a:solidFill>
                  <a:schemeClr val="bg1"/>
                </a:solidFill>
                <a:latin typeface="Arial" panose="020B0604020202020204" pitchFamily="34" charset="0"/>
                <a:cs typeface="Arial" panose="020B0604020202020204" pitchFamily="34" charset="0"/>
              </a:rPr>
              <a:t>Ссориться не будем, (подходим к центру) </a:t>
            </a:r>
          </a:p>
          <a:p>
            <a:r>
              <a:rPr lang="ru-RU" sz="1400" dirty="0">
                <a:solidFill>
                  <a:schemeClr val="bg1"/>
                </a:solidFill>
                <a:latin typeface="Arial" panose="020B0604020202020204" pitchFamily="34" charset="0"/>
                <a:cs typeface="Arial" panose="020B0604020202020204" pitchFamily="34" charset="0"/>
              </a:rPr>
              <a:t>Про печаль забудем! (отходим назад) </a:t>
            </a:r>
          </a:p>
          <a:p>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177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23" y="86916"/>
            <a:ext cx="9144000" cy="6771084"/>
          </a:xfrm>
          <a:prstGeom prst="rect">
            <a:avLst/>
          </a:prstGeom>
        </p:spPr>
        <p:txBody>
          <a:bodyPr wrap="square">
            <a:spAutoFit/>
          </a:bodyPr>
          <a:lstStyle/>
          <a:p>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Ребята, посмотрите перед вами четыре картинки, как вы думаете, какая из них лишняя. Дети выбирают «лишнюю» картинку. В ходе обсуждения приходим к выводу: на трёх картинках изображены добрые, веселые дети, а на четвёртой – драчуны, поэтому она «лишняя». Мы эти картинки положим в коробочку. Пусть мышата, посмотрят, каким должен быть настоящий друг. (добрым, внимательным, смелым, храбрым, заботливым и т.д.). Воспитатель: А теперь давайте поиграем.</a:t>
            </a:r>
          </a:p>
          <a:p>
            <a:r>
              <a:rPr lang="ru-RU" sz="1400" b="1" dirty="0">
                <a:solidFill>
                  <a:schemeClr val="bg1"/>
                </a:solidFill>
                <a:latin typeface="Arial" panose="020B0604020202020204" pitchFamily="34" charset="0"/>
                <a:cs typeface="Arial" panose="020B0604020202020204" pitchFamily="34" charset="0"/>
              </a:rPr>
              <a:t>Игра «Комплименты».</a:t>
            </a:r>
          </a:p>
          <a:p>
            <a:r>
              <a:rPr lang="ru-RU" sz="1400" dirty="0">
                <a:solidFill>
                  <a:schemeClr val="bg1"/>
                </a:solidFill>
                <a:latin typeface="Arial" panose="020B0604020202020204" pitchFamily="34" charset="0"/>
                <a:cs typeface="Arial" panose="020B0604020202020204" pitchFamily="34" charset="0"/>
              </a:rPr>
              <a:t>Скажем друг другу приятные слова. Дети стоят по кругу поворачиваются, пожимают ладони друг другу и говорят: «Света, добрая». «Алина, заботливая». «Полина, ты красивая умная». «Максим, ты храбрый, трудолюбивый» и т.д. Воспитатель: Пришло время вспомнить, какие мы с вами учили пословицы о дружбе. </a:t>
            </a:r>
            <a:r>
              <a:rPr lang="ru-RU" sz="1400" b="1" dirty="0">
                <a:solidFill>
                  <a:schemeClr val="bg1"/>
                </a:solidFill>
                <a:latin typeface="Arial" panose="020B0604020202020204" pitchFamily="34" charset="0"/>
                <a:cs typeface="Arial" panose="020B0604020202020204" pitchFamily="34" charset="0"/>
              </a:rPr>
              <a:t>Дети: </a:t>
            </a:r>
          </a:p>
          <a:p>
            <a:r>
              <a:rPr lang="ru-RU" sz="1400" dirty="0">
                <a:solidFill>
                  <a:schemeClr val="bg1"/>
                </a:solidFill>
                <a:latin typeface="Arial" panose="020B0604020202020204" pitchFamily="34" charset="0"/>
                <a:cs typeface="Arial" panose="020B0604020202020204" pitchFamily="34" charset="0"/>
              </a:rPr>
              <a:t>Нет друга – ищи, а нашел – береги. </a:t>
            </a:r>
          </a:p>
          <a:p>
            <a:r>
              <a:rPr lang="ru-RU" sz="1400" dirty="0">
                <a:solidFill>
                  <a:schemeClr val="bg1"/>
                </a:solidFill>
                <a:latin typeface="Arial" panose="020B0604020202020204" pitchFamily="34" charset="0"/>
                <a:cs typeface="Arial" panose="020B0604020202020204" pitchFamily="34" charset="0"/>
              </a:rPr>
              <a:t>Доброму слову – добрый ответ. </a:t>
            </a:r>
          </a:p>
          <a:p>
            <a:r>
              <a:rPr lang="ru-RU" sz="1400" dirty="0">
                <a:solidFill>
                  <a:schemeClr val="bg1"/>
                </a:solidFill>
                <a:latin typeface="Arial" panose="020B0604020202020204" pitchFamily="34" charset="0"/>
                <a:cs typeface="Arial" panose="020B0604020202020204" pitchFamily="34" charset="0"/>
              </a:rPr>
              <a:t>Не имей сто рублей, а имей сто друзей. </a:t>
            </a:r>
          </a:p>
          <a:p>
            <a:r>
              <a:rPr lang="ru-RU" sz="1400" dirty="0">
                <a:solidFill>
                  <a:schemeClr val="bg1"/>
                </a:solidFill>
                <a:latin typeface="Arial" panose="020B0604020202020204" pitchFamily="34" charset="0"/>
                <a:cs typeface="Arial" panose="020B0604020202020204" pitchFamily="34" charset="0"/>
              </a:rPr>
              <a:t>Дружба – как стекло, разобьешь – не сложишь. </a:t>
            </a:r>
          </a:p>
          <a:p>
            <a:r>
              <a:rPr lang="ru-RU" sz="1400" dirty="0">
                <a:solidFill>
                  <a:schemeClr val="bg1"/>
                </a:solidFill>
                <a:latin typeface="Arial" panose="020B0604020202020204" pitchFamily="34" charset="0"/>
                <a:cs typeface="Arial" panose="020B0604020202020204" pitchFamily="34" charset="0"/>
              </a:rPr>
              <a:t>Один за всех, и все за одного. </a:t>
            </a:r>
          </a:p>
          <a:p>
            <a:r>
              <a:rPr lang="ru-RU" sz="1400" dirty="0">
                <a:solidFill>
                  <a:schemeClr val="bg1"/>
                </a:solidFill>
                <a:latin typeface="Arial" panose="020B0604020202020204" pitchFamily="34" charset="0"/>
                <a:cs typeface="Arial" panose="020B0604020202020204" pitchFamily="34" charset="0"/>
              </a:rPr>
              <a:t>Человек без друзей, что дерево без корней. </a:t>
            </a:r>
          </a:p>
          <a:p>
            <a:r>
              <a:rPr lang="ru-RU" sz="1400" dirty="0">
                <a:solidFill>
                  <a:schemeClr val="bg1"/>
                </a:solidFill>
                <a:latin typeface="Arial" panose="020B0604020202020204" pitchFamily="34" charset="0"/>
                <a:cs typeface="Arial" panose="020B0604020202020204" pitchFamily="34" charset="0"/>
              </a:rPr>
              <a:t>Дружба – самое, дорогое сокровище. </a:t>
            </a:r>
          </a:p>
          <a:p>
            <a:r>
              <a:rPr lang="ru-RU" sz="1400" dirty="0">
                <a:solidFill>
                  <a:schemeClr val="bg1"/>
                </a:solidFill>
                <a:latin typeface="Arial" panose="020B0604020202020204" pitchFamily="34" charset="0"/>
                <a:cs typeface="Arial" panose="020B0604020202020204" pitchFamily="34" charset="0"/>
              </a:rPr>
              <a:t>Дружба, дороже денег. </a:t>
            </a:r>
          </a:p>
          <a:p>
            <a:r>
              <a:rPr lang="ru-RU" sz="1400" dirty="0">
                <a:solidFill>
                  <a:schemeClr val="bg1"/>
                </a:solidFill>
                <a:latin typeface="Arial" panose="020B0604020202020204" pitchFamily="34" charset="0"/>
                <a:cs typeface="Arial" panose="020B0604020202020204" pitchFamily="34" charset="0"/>
              </a:rPr>
              <a:t>Доброе слово дороже богатства. </a:t>
            </a:r>
          </a:p>
          <a:p>
            <a:r>
              <a:rPr lang="ru-RU" sz="1400" dirty="0">
                <a:solidFill>
                  <a:schemeClr val="bg1"/>
                </a:solidFill>
                <a:latin typeface="Arial" panose="020B0604020202020204" pitchFamily="34" charset="0"/>
                <a:cs typeface="Arial" panose="020B0604020202020204" pitchFamily="34" charset="0"/>
              </a:rPr>
              <a:t>Дружба - великая сила. </a:t>
            </a:r>
          </a:p>
          <a:p>
            <a:r>
              <a:rPr lang="ru-RU" sz="1400" dirty="0">
                <a:solidFill>
                  <a:schemeClr val="bg1"/>
                </a:solidFill>
                <a:latin typeface="Arial" panose="020B0604020202020204" pitchFamily="34" charset="0"/>
                <a:cs typeface="Arial" panose="020B0604020202020204" pitchFamily="34" charset="0"/>
              </a:rPr>
              <a:t>Дружба крепка не лестью, а правдой и честью. </a:t>
            </a:r>
          </a:p>
          <a:p>
            <a:r>
              <a:rPr lang="ru-RU" sz="1400" dirty="0">
                <a:solidFill>
                  <a:schemeClr val="bg1"/>
                </a:solidFill>
                <a:latin typeface="Arial" panose="020B0604020202020204" pitchFamily="34" charset="0"/>
                <a:cs typeface="Arial" panose="020B0604020202020204" pitchFamily="34" charset="0"/>
              </a:rPr>
              <a:t>Без беды друга не узнаешь. </a:t>
            </a:r>
          </a:p>
          <a:p>
            <a:r>
              <a:rPr lang="ru-RU" sz="1400" dirty="0">
                <a:solidFill>
                  <a:schemeClr val="bg1"/>
                </a:solidFill>
                <a:latin typeface="Arial" panose="020B0604020202020204" pitchFamily="34" charset="0"/>
                <a:cs typeface="Arial" panose="020B0604020202020204" pitchFamily="34" charset="0"/>
              </a:rPr>
              <a:t>За дружбу дружбой платят.</a:t>
            </a:r>
          </a:p>
          <a:p>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Молодцы! Много знаете пословиц о дружбе. Я все записала, мы положим их тоже в коробочку. Дружбой надо дорожить и не обижать своих друзей, но для того что бы иметь хороших друзей нужно самому научиться быть хорошим другом. </a:t>
            </a:r>
          </a:p>
          <a:p>
            <a:r>
              <a:rPr lang="ru-RU" sz="1400" dirty="0">
                <a:solidFill>
                  <a:schemeClr val="bg1"/>
                </a:solidFill>
                <a:latin typeface="Arial" panose="020B0604020202020204" pitchFamily="34" charset="0"/>
                <a:cs typeface="Arial" panose="020B0604020202020204" pitchFamily="34" charset="0"/>
              </a:rPr>
              <a:t>А давайте составим необычный плакат о дружбе. (дети подходят к столу, на котором большой ватман). </a:t>
            </a:r>
          </a:p>
          <a:p>
            <a:r>
              <a:rPr lang="ru-RU" sz="1400" dirty="0">
                <a:solidFill>
                  <a:schemeClr val="bg1"/>
                </a:solidFill>
                <a:latin typeface="Arial" panose="020B0604020202020204" pitchFamily="34" charset="0"/>
                <a:cs typeface="Arial" panose="020B0604020202020204" pitchFamily="34" charset="0"/>
              </a:rPr>
              <a:t>Ребята, ладонь это символ доверия, искренности и дружбы. Если взрослые и дети будут дружить на нашей планете, тогда мы сможем назвать нашу планету – Планетой мира и дружбы. Давайте отпечатки наших ладошек оставим на нашем плакате (дети макают ладошки в разноцветные краски и делают круг.) </a:t>
            </a:r>
          </a:p>
          <a:p>
            <a:r>
              <a:rPr lang="ru-RU" sz="1400" dirty="0">
                <a:solidFill>
                  <a:schemeClr val="bg1"/>
                </a:solidFill>
                <a:latin typeface="Arial" panose="020B0604020202020204" pitchFamily="34" charset="0"/>
                <a:cs typeface="Arial" panose="020B0604020202020204" pitchFamily="34" charset="0"/>
              </a:rPr>
              <a:t>Включить музыку «Песня о дружбе» (мультфильм «Маша и медведь»)</a:t>
            </a:r>
          </a:p>
        </p:txBody>
      </p:sp>
    </p:spTree>
    <p:extLst>
      <p:ext uri="{BB962C8B-B14F-4D97-AF65-F5344CB8AC3E}">
        <p14:creationId xmlns:p14="http://schemas.microsoft.com/office/powerpoint/2010/main" val="3470825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699" y="3573016"/>
            <a:ext cx="8856984" cy="3000821"/>
          </a:xfrm>
          <a:prstGeom prst="rect">
            <a:avLst/>
          </a:prstGeom>
        </p:spPr>
        <p:txBody>
          <a:bodyPr wrap="square">
            <a:spAutoFit/>
          </a:bodyPr>
          <a:lstStyle/>
          <a:p>
            <a:pPr>
              <a:lnSpc>
                <a:spcPct val="150000"/>
              </a:lnSpc>
            </a:pPr>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Вот какой круг дружбы у нас получился. Давайте его фотографируем и тоже положим в коробочку. Ребята, у вас сейчас какое настроение? (ответы детей). </a:t>
            </a:r>
          </a:p>
          <a:p>
            <a:pPr>
              <a:lnSpc>
                <a:spcPct val="150000"/>
              </a:lnSpc>
            </a:pPr>
            <a:r>
              <a:rPr lang="ru-RU" sz="1400" dirty="0">
                <a:solidFill>
                  <a:schemeClr val="bg1"/>
                </a:solidFill>
                <a:latin typeface="Arial" panose="020B0604020202020204" pitchFamily="34" charset="0"/>
                <a:cs typeface="Arial" panose="020B0604020202020204" pitchFamily="34" charset="0"/>
              </a:rPr>
              <a:t>Предлагаю в честь радостного настроения, в честь дружбы детей в нашей группе запустить фейерверк из мыльных пузырей. Пускание мыльных пузырей. </a:t>
            </a:r>
          </a:p>
          <a:p>
            <a:pPr>
              <a:lnSpc>
                <a:spcPct val="150000"/>
              </a:lnSpc>
            </a:pPr>
            <a:r>
              <a:rPr lang="ru-RU" sz="1400" b="1" dirty="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Мыльные пузыри, мы тоже положим в коробочку. Все запакуем и отправим мышатам посылку. Я думаю, они перестанут пакостничать и вредничать. И будут жить дружно и тогда жизнь непременно повернется к ним своей солнечной стороной. </a:t>
            </a:r>
          </a:p>
          <a:p>
            <a:pPr>
              <a:lnSpc>
                <a:spcPct val="150000"/>
              </a:lnSpc>
            </a:pPr>
            <a:r>
              <a:rPr lang="ru-RU" sz="1400" dirty="0">
                <a:solidFill>
                  <a:schemeClr val="bg1"/>
                </a:solidFill>
                <a:latin typeface="Arial" panose="020B0604020202020204" pitchFamily="34" charset="0"/>
                <a:cs typeface="Arial" panose="020B0604020202020204" pitchFamily="34" charset="0"/>
              </a:rPr>
              <a:t>Ребята посмотрите друг на друга, улыбнитесь друг другу. Каждый из вас – радость для всех. Каждый из вас – это маленькое чудо! Если у вас есть друг, берегите дружбу с ним, цените её.</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842"/>
            <a:ext cx="4464496" cy="373229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506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ped-kopilka.ru/upload/blogs2/2017/3/45083_4fb079e8b7c0a1f84d0b740609d3dc94.jpg.jpg"/>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256583" cy="4896544"/>
          </a:xfrm>
          <a:prstGeom prst="rect">
            <a:avLst/>
          </a:prstGeom>
          <a:noFill/>
          <a:ln>
            <a:noFill/>
          </a:ln>
        </p:spPr>
      </p:pic>
      <p:sp>
        <p:nvSpPr>
          <p:cNvPr id="5" name="Прямоугольник 4"/>
          <p:cNvSpPr/>
          <p:nvPr/>
        </p:nvSpPr>
        <p:spPr>
          <a:xfrm>
            <a:off x="1637927" y="6396335"/>
            <a:ext cx="5868144" cy="369332"/>
          </a:xfrm>
          <a:prstGeom prst="rect">
            <a:avLst/>
          </a:prstGeom>
        </p:spPr>
        <p:txBody>
          <a:bodyPr wrap="square">
            <a:spAutoFit/>
          </a:bodyPr>
          <a:lstStyle/>
          <a:p>
            <a:pPr algn="ctr"/>
            <a:r>
              <a:rPr lang="ru-RU" b="1" dirty="0">
                <a:solidFill>
                  <a:srgbClr val="7030A0"/>
                </a:solidFill>
              </a:rPr>
              <a:t>Инсценировка сказки: «Заюшкина избушка»</a:t>
            </a:r>
          </a:p>
        </p:txBody>
      </p:sp>
      <p:sp>
        <p:nvSpPr>
          <p:cNvPr id="6" name="Прямоугольник 5"/>
          <p:cNvSpPr/>
          <p:nvPr/>
        </p:nvSpPr>
        <p:spPr>
          <a:xfrm>
            <a:off x="1898896" y="188640"/>
            <a:ext cx="5109156"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Приложение 3</a:t>
            </a:r>
            <a:endParaRPr lang="ru-RU" sz="5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9389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658" y="980728"/>
            <a:ext cx="9036496" cy="5693866"/>
          </a:xfrm>
          <a:prstGeom prst="rect">
            <a:avLst/>
          </a:prstGeom>
        </p:spPr>
        <p:txBody>
          <a:bodyPr wrap="square">
            <a:spAutoFit/>
          </a:bodyPr>
          <a:lstStyle/>
          <a:p>
            <a:r>
              <a:rPr lang="ru-RU" sz="1400" b="1" dirty="0">
                <a:solidFill>
                  <a:schemeClr val="bg1"/>
                </a:solidFill>
                <a:latin typeface="Arial" panose="020B0604020202020204" pitchFamily="34" charset="0"/>
                <a:cs typeface="Arial" panose="020B0604020202020204" pitchFamily="34" charset="0"/>
              </a:rPr>
              <a:t>Цель:</a:t>
            </a:r>
            <a:r>
              <a:rPr lang="ru-RU" sz="1400" dirty="0">
                <a:solidFill>
                  <a:schemeClr val="bg1"/>
                </a:solidFill>
                <a:latin typeface="Arial" panose="020B0604020202020204" pitchFamily="34" charset="0"/>
                <a:cs typeface="Arial" panose="020B0604020202020204" pitchFamily="34" charset="0"/>
              </a:rPr>
              <a:t> развивать умение детей развивать определенные черты характера персонажа, передавать их самостоятельно, находя выразительные средства. Развивать диалогическую речь. Воспитывать устойчивый интерес к театрально-игровой деятельности.</a:t>
            </a:r>
          </a:p>
          <a:p>
            <a:r>
              <a:rPr lang="ru-RU" sz="1400" b="1" dirty="0">
                <a:solidFill>
                  <a:schemeClr val="bg1"/>
                </a:solidFill>
                <a:latin typeface="Arial" panose="020B0604020202020204" pitchFamily="34" charset="0"/>
                <a:cs typeface="Arial" panose="020B0604020202020204" pitchFamily="34" charset="0"/>
              </a:rPr>
              <a:t>Ход действия </a:t>
            </a:r>
            <a:r>
              <a:rPr lang="ru-RU" sz="1400" dirty="0">
                <a:solidFill>
                  <a:schemeClr val="bg1"/>
                </a:solidFill>
                <a:latin typeface="Arial" panose="020B0604020202020204" pitchFamily="34" charset="0"/>
                <a:cs typeface="Arial" panose="020B0604020202020204" pitchFamily="34" charset="0"/>
              </a:rPr>
              <a:t>(стоят 2 избушки: ледяная и лубяная, вокруг снег)</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Жили - были, лиса да заяц, у лисы была избушка ледяная, а зайчика лубяная. Пришла весна, у лисы избушка растаяла, а у зайца стоит по-прежнему. (звучит музыка - весенняя, дети имитируют солнце, деревья, птиц, бабочек). Вот и попросилась лиса к зайчику погреться, а сама его и выгнала. Идет зайчик (звучит грустная музыка, зайчик имитирует печаль) и плачет, а навстречу ему собаки. </a:t>
            </a:r>
          </a:p>
          <a:p>
            <a:r>
              <a:rPr lang="ru-RU" sz="1400" b="1" dirty="0">
                <a:solidFill>
                  <a:schemeClr val="bg1"/>
                </a:solidFill>
                <a:latin typeface="Arial" panose="020B0604020202020204" pitchFamily="34" charset="0"/>
                <a:cs typeface="Arial" panose="020B0604020202020204" pitchFamily="34" charset="0"/>
              </a:rPr>
              <a:t>Собаки</a:t>
            </a:r>
            <a:r>
              <a:rPr lang="ru-RU" sz="1400" dirty="0">
                <a:solidFill>
                  <a:schemeClr val="bg1"/>
                </a:solidFill>
                <a:latin typeface="Arial" panose="020B0604020202020204" pitchFamily="34" charset="0"/>
                <a:cs typeface="Arial" panose="020B0604020202020204" pitchFamily="34" charset="0"/>
              </a:rPr>
              <a:t>: О чем зайчик плачешь? Зайчик: Как же мне не плакать, была у меня избушка лубяная, а у лисы ледяная, попросилась она ко мне погреться, да меня и выгнала. </a:t>
            </a:r>
          </a:p>
          <a:p>
            <a:r>
              <a:rPr lang="ru-RU" sz="1400" b="1" dirty="0">
                <a:solidFill>
                  <a:schemeClr val="bg1"/>
                </a:solidFill>
                <a:latin typeface="Arial" panose="020B0604020202020204" pitchFamily="34" charset="0"/>
                <a:cs typeface="Arial" panose="020B0604020202020204" pitchFamily="34" charset="0"/>
              </a:rPr>
              <a:t>Собаки</a:t>
            </a:r>
            <a:r>
              <a:rPr lang="ru-RU" sz="1400" dirty="0">
                <a:solidFill>
                  <a:schemeClr val="bg1"/>
                </a:solidFill>
                <a:latin typeface="Arial" panose="020B0604020202020204" pitchFamily="34" charset="0"/>
                <a:cs typeface="Arial" panose="020B0604020202020204" pitchFamily="34" charset="0"/>
              </a:rPr>
              <a:t>: Не плачь зайчик, мы ее выгоним.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Пошли они к избушке. </a:t>
            </a:r>
          </a:p>
          <a:p>
            <a:r>
              <a:rPr lang="ru-RU" sz="1400" b="1" dirty="0">
                <a:solidFill>
                  <a:schemeClr val="bg1"/>
                </a:solidFill>
                <a:latin typeface="Arial" panose="020B0604020202020204" pitchFamily="34" charset="0"/>
                <a:cs typeface="Arial" panose="020B0604020202020204" pitchFamily="34" charset="0"/>
              </a:rPr>
              <a:t>Собаки</a:t>
            </a:r>
            <a:r>
              <a:rPr lang="ru-RU" sz="1400" dirty="0">
                <a:solidFill>
                  <a:schemeClr val="bg1"/>
                </a:solidFill>
                <a:latin typeface="Arial" panose="020B0604020202020204" pitchFamily="34" charset="0"/>
                <a:cs typeface="Arial" panose="020B0604020202020204" pitchFamily="34" charset="0"/>
              </a:rPr>
              <a:t>: Гав, гав, пойди лиса вон. </a:t>
            </a:r>
          </a:p>
          <a:p>
            <a:r>
              <a:rPr lang="ru-RU" sz="1400" b="1" dirty="0">
                <a:solidFill>
                  <a:schemeClr val="bg1"/>
                </a:solidFill>
                <a:latin typeface="Arial" panose="020B0604020202020204" pitchFamily="34" charset="0"/>
                <a:cs typeface="Arial" panose="020B0604020202020204" pitchFamily="34" charset="0"/>
              </a:rPr>
              <a:t>Лиса</a:t>
            </a:r>
            <a:r>
              <a:rPr lang="ru-RU" sz="1400" dirty="0">
                <a:solidFill>
                  <a:schemeClr val="bg1"/>
                </a:solidFill>
                <a:latin typeface="Arial" panose="020B0604020202020204" pitchFamily="34" charset="0"/>
                <a:cs typeface="Arial" panose="020B0604020202020204" pitchFamily="34" charset="0"/>
              </a:rPr>
              <a:t>: Как выскочу, как выпрыгну, пойдут клочки по закоулочкам!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Собаки испугались и убежали. А зайка идет и снова плачет, а навстречу ему медведь. </a:t>
            </a:r>
            <a:endParaRPr lang="ru-RU" sz="1400" dirty="0" smtClean="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Медведь</a:t>
            </a:r>
            <a:r>
              <a:rPr lang="ru-RU" sz="1400" dirty="0">
                <a:solidFill>
                  <a:schemeClr val="bg1"/>
                </a:solidFill>
                <a:latin typeface="Arial" panose="020B0604020202020204" pitchFamily="34" charset="0"/>
                <a:cs typeface="Arial" panose="020B0604020202020204" pitchFamily="34" charset="0"/>
              </a:rPr>
              <a:t>: О чем зайка плачешь? </a:t>
            </a:r>
          </a:p>
          <a:p>
            <a:r>
              <a:rPr lang="ru-RU" sz="1400" b="1" dirty="0">
                <a:solidFill>
                  <a:schemeClr val="bg1"/>
                </a:solidFill>
                <a:latin typeface="Arial" panose="020B0604020202020204" pitchFamily="34" charset="0"/>
                <a:cs typeface="Arial" panose="020B0604020202020204" pitchFamily="34" charset="0"/>
              </a:rPr>
              <a:t>Зайчик</a:t>
            </a:r>
            <a:r>
              <a:rPr lang="ru-RU" sz="1400" dirty="0">
                <a:solidFill>
                  <a:schemeClr val="bg1"/>
                </a:solidFill>
                <a:latin typeface="Arial" panose="020B0604020202020204" pitchFamily="34" charset="0"/>
                <a:cs typeface="Arial" panose="020B0604020202020204" pitchFamily="34" charset="0"/>
              </a:rPr>
              <a:t>: Как же мне Мишенька не плакать, была у меня избушка лубяная, а лисы ледяная, пришла весна, у лисы избушка растаяла, попросилась она меня к себе погреться, да меня и выгнала. </a:t>
            </a:r>
          </a:p>
          <a:p>
            <a:r>
              <a:rPr lang="ru-RU" sz="1400" b="1" dirty="0">
                <a:solidFill>
                  <a:schemeClr val="bg1"/>
                </a:solidFill>
                <a:latin typeface="Arial" panose="020B0604020202020204" pitchFamily="34" charset="0"/>
                <a:cs typeface="Arial" panose="020B0604020202020204" pitchFamily="34" charset="0"/>
              </a:rPr>
              <a:t>Медведь</a:t>
            </a:r>
            <a:r>
              <a:rPr lang="ru-RU" sz="1400" dirty="0">
                <a:solidFill>
                  <a:schemeClr val="bg1"/>
                </a:solidFill>
                <a:latin typeface="Arial" panose="020B0604020202020204" pitchFamily="34" charset="0"/>
                <a:cs typeface="Arial" panose="020B0604020202020204" pitchFamily="34" charset="0"/>
              </a:rPr>
              <a:t>: Не плач зайка, пойдем, я ее выгоню. </a:t>
            </a:r>
          </a:p>
          <a:p>
            <a:r>
              <a:rPr lang="ru-RU" sz="1400" b="1" dirty="0">
                <a:solidFill>
                  <a:schemeClr val="bg1"/>
                </a:solidFill>
                <a:latin typeface="Arial" panose="020B0604020202020204" pitchFamily="34" charset="0"/>
                <a:cs typeface="Arial" panose="020B0604020202020204" pitchFamily="34" charset="0"/>
              </a:rPr>
              <a:t>Зайчик</a:t>
            </a:r>
            <a:r>
              <a:rPr lang="ru-RU" sz="1400" dirty="0">
                <a:solidFill>
                  <a:schemeClr val="bg1"/>
                </a:solidFill>
                <a:latin typeface="Arial" panose="020B0604020202020204" pitchFamily="34" charset="0"/>
                <a:cs typeface="Arial" panose="020B0604020202020204" pitchFamily="34" charset="0"/>
              </a:rPr>
              <a:t>: Нет, не выгонишь, собаки гнали и не выгнали, и ты не выгонишь. </a:t>
            </a:r>
          </a:p>
          <a:p>
            <a:r>
              <a:rPr lang="ru-RU" sz="1400" b="1" dirty="0">
                <a:solidFill>
                  <a:schemeClr val="bg1"/>
                </a:solidFill>
                <a:latin typeface="Arial" panose="020B0604020202020204" pitchFamily="34" charset="0"/>
                <a:cs typeface="Arial" panose="020B0604020202020204" pitchFamily="34" charset="0"/>
              </a:rPr>
              <a:t>Медведь</a:t>
            </a:r>
            <a:r>
              <a:rPr lang="ru-RU" sz="1400" dirty="0">
                <a:solidFill>
                  <a:schemeClr val="bg1"/>
                </a:solidFill>
                <a:latin typeface="Arial" panose="020B0604020202020204" pitchFamily="34" charset="0"/>
                <a:cs typeface="Arial" panose="020B0604020202020204" pitchFamily="34" charset="0"/>
              </a:rPr>
              <a:t>: Нет, выгоню.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Пошли они к избушке, медведь, как зарычит». </a:t>
            </a:r>
          </a:p>
          <a:p>
            <a:r>
              <a:rPr lang="ru-RU" sz="1400" b="1" dirty="0">
                <a:solidFill>
                  <a:schemeClr val="bg1"/>
                </a:solidFill>
                <a:latin typeface="Arial" panose="020B0604020202020204" pitchFamily="34" charset="0"/>
                <a:cs typeface="Arial" panose="020B0604020202020204" pitchFamily="34" charset="0"/>
              </a:rPr>
              <a:t>Медведь:</a:t>
            </a:r>
            <a:r>
              <a:rPr lang="ru-RU" sz="1400" dirty="0">
                <a:solidFill>
                  <a:schemeClr val="bg1"/>
                </a:solidFill>
                <a:latin typeface="Arial" panose="020B0604020202020204" pitchFamily="34" charset="0"/>
                <a:cs typeface="Arial" panose="020B0604020202020204" pitchFamily="34" charset="0"/>
              </a:rPr>
              <a:t> Пойди лиса вон. </a:t>
            </a:r>
          </a:p>
          <a:p>
            <a:r>
              <a:rPr lang="ru-RU" sz="1400" b="1" dirty="0">
                <a:solidFill>
                  <a:schemeClr val="bg1"/>
                </a:solidFill>
                <a:latin typeface="Arial" panose="020B0604020202020204" pitchFamily="34" charset="0"/>
                <a:cs typeface="Arial" panose="020B0604020202020204" pitchFamily="34" charset="0"/>
              </a:rPr>
              <a:t>Лиса</a:t>
            </a:r>
            <a:r>
              <a:rPr lang="ru-RU" sz="1400" dirty="0">
                <a:solidFill>
                  <a:schemeClr val="bg1"/>
                </a:solidFill>
                <a:latin typeface="Arial" panose="020B0604020202020204" pitchFamily="34" charset="0"/>
                <a:cs typeface="Arial" panose="020B0604020202020204" pitchFamily="34" charset="0"/>
              </a:rPr>
              <a:t>: Как выскочу, как выпрыгну, пойдут клочки по закоулочкам.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Медведь перепугался и убежал. Идет зайчик и плачет, а навстречу ему волк. </a:t>
            </a:r>
          </a:p>
          <a:p>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33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737" y="-10905"/>
            <a:ext cx="9036496" cy="6340197"/>
          </a:xfrm>
          <a:prstGeom prst="rect">
            <a:avLst/>
          </a:prstGeom>
        </p:spPr>
        <p:txBody>
          <a:bodyPr wrap="square">
            <a:spAutoFit/>
          </a:bodyPr>
          <a:lstStyle/>
          <a:p>
            <a:r>
              <a:rPr lang="ru-RU" sz="1400" b="1" dirty="0">
                <a:solidFill>
                  <a:schemeClr val="bg1"/>
                </a:solidFill>
                <a:latin typeface="Arial" panose="020B0604020202020204" pitchFamily="34" charset="0"/>
                <a:cs typeface="Arial" panose="020B0604020202020204" pitchFamily="34" charset="0"/>
              </a:rPr>
              <a:t>Волк</a:t>
            </a:r>
            <a:r>
              <a:rPr lang="ru-RU" sz="1400" dirty="0">
                <a:solidFill>
                  <a:schemeClr val="bg1"/>
                </a:solidFill>
                <a:latin typeface="Arial" panose="020B0604020202020204" pitchFamily="34" charset="0"/>
                <a:cs typeface="Arial" panose="020B0604020202020204" pitchFamily="34" charset="0"/>
              </a:rPr>
              <a:t>: У-У-У-У, о чем зайчик плачешь?</a:t>
            </a:r>
          </a:p>
          <a:p>
            <a:r>
              <a:rPr lang="ru-RU" sz="1400" b="1" dirty="0">
                <a:solidFill>
                  <a:schemeClr val="bg1"/>
                </a:solidFill>
                <a:latin typeface="Arial" panose="020B0604020202020204" pitchFamily="34" charset="0"/>
                <a:cs typeface="Arial" panose="020B0604020202020204" pitchFamily="34" charset="0"/>
              </a:rPr>
              <a:t>Зайчик:</a:t>
            </a:r>
            <a:r>
              <a:rPr lang="ru-RU" sz="1400" dirty="0">
                <a:solidFill>
                  <a:schemeClr val="bg1"/>
                </a:solidFill>
                <a:latin typeface="Arial" panose="020B0604020202020204" pitchFamily="34" charset="0"/>
                <a:cs typeface="Arial" panose="020B0604020202020204" pitchFamily="34" charset="0"/>
              </a:rPr>
              <a:t> Как же мне не плакать, была у меня избушка лубяная, а у лисы, ледяная, попросилась она ко мне погреться, да меня и выгнала. </a:t>
            </a:r>
          </a:p>
          <a:p>
            <a:r>
              <a:rPr lang="ru-RU" sz="1400" b="1" dirty="0">
                <a:solidFill>
                  <a:schemeClr val="bg1"/>
                </a:solidFill>
                <a:latin typeface="Arial" panose="020B0604020202020204" pitchFamily="34" charset="0"/>
                <a:cs typeface="Arial" panose="020B0604020202020204" pitchFamily="34" charset="0"/>
              </a:rPr>
              <a:t>Волк</a:t>
            </a:r>
            <a:r>
              <a:rPr lang="ru-RU" sz="1400" dirty="0">
                <a:solidFill>
                  <a:schemeClr val="bg1"/>
                </a:solidFill>
                <a:latin typeface="Arial" panose="020B0604020202020204" pitchFamily="34" charset="0"/>
                <a:cs typeface="Arial" panose="020B0604020202020204" pitchFamily="34" charset="0"/>
              </a:rPr>
              <a:t>: Не плач зайчик, пойдем я ее выгоню. </a:t>
            </a:r>
          </a:p>
          <a:p>
            <a:r>
              <a:rPr lang="ru-RU" sz="1400" b="1" dirty="0">
                <a:solidFill>
                  <a:schemeClr val="bg1"/>
                </a:solidFill>
                <a:latin typeface="Arial" panose="020B0604020202020204" pitchFamily="34" charset="0"/>
                <a:cs typeface="Arial" panose="020B0604020202020204" pitchFamily="34" charset="0"/>
              </a:rPr>
              <a:t>Зайчик</a:t>
            </a:r>
            <a:r>
              <a:rPr lang="ru-RU" sz="1400" dirty="0">
                <a:solidFill>
                  <a:schemeClr val="bg1"/>
                </a:solidFill>
                <a:latin typeface="Arial" panose="020B0604020202020204" pitchFamily="34" charset="0"/>
                <a:cs typeface="Arial" panose="020B0604020202020204" pitchFamily="34" charset="0"/>
              </a:rPr>
              <a:t>: Нет, не выгонишь, собаки гнали, гнали, и не выгнали, медведь гнал, гнал и не выгнал, и ты не выгонишь… </a:t>
            </a:r>
          </a:p>
          <a:p>
            <a:r>
              <a:rPr lang="ru-RU" sz="1400" b="1" dirty="0">
                <a:solidFill>
                  <a:schemeClr val="bg1"/>
                </a:solidFill>
                <a:latin typeface="Arial" panose="020B0604020202020204" pitchFamily="34" charset="0"/>
                <a:cs typeface="Arial" panose="020B0604020202020204" pitchFamily="34" charset="0"/>
              </a:rPr>
              <a:t>Волк</a:t>
            </a:r>
            <a:r>
              <a:rPr lang="ru-RU" sz="1400" dirty="0">
                <a:solidFill>
                  <a:schemeClr val="bg1"/>
                </a:solidFill>
                <a:latin typeface="Arial" panose="020B0604020202020204" pitchFamily="34" charset="0"/>
                <a:cs typeface="Arial" panose="020B0604020202020204" pitchFamily="34" charset="0"/>
              </a:rPr>
              <a:t>: Нет, выгоню.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Подошли они к избушке, волк как завоет. </a:t>
            </a:r>
          </a:p>
          <a:p>
            <a:r>
              <a:rPr lang="ru-RU" sz="1400" b="1" dirty="0">
                <a:solidFill>
                  <a:schemeClr val="bg1"/>
                </a:solidFill>
                <a:latin typeface="Arial" panose="020B0604020202020204" pitchFamily="34" charset="0"/>
                <a:cs typeface="Arial" panose="020B0604020202020204" pitchFamily="34" charset="0"/>
              </a:rPr>
              <a:t>Волк</a:t>
            </a:r>
            <a:r>
              <a:rPr lang="ru-RU" sz="1400" dirty="0">
                <a:solidFill>
                  <a:schemeClr val="bg1"/>
                </a:solidFill>
                <a:latin typeface="Arial" panose="020B0604020202020204" pitchFamily="34" charset="0"/>
                <a:cs typeface="Arial" panose="020B0604020202020204" pitchFamily="34" charset="0"/>
              </a:rPr>
              <a:t>: У-У-У, пойди лиса вон. </a:t>
            </a:r>
          </a:p>
          <a:p>
            <a:r>
              <a:rPr lang="ru-RU" sz="1400" b="1" dirty="0">
                <a:solidFill>
                  <a:schemeClr val="bg1"/>
                </a:solidFill>
                <a:latin typeface="Arial" panose="020B0604020202020204" pitchFamily="34" charset="0"/>
                <a:cs typeface="Arial" panose="020B0604020202020204" pitchFamily="34" charset="0"/>
              </a:rPr>
              <a:t>Лиса</a:t>
            </a:r>
            <a:r>
              <a:rPr lang="ru-RU" sz="1400" dirty="0">
                <a:solidFill>
                  <a:schemeClr val="bg1"/>
                </a:solidFill>
                <a:latin typeface="Arial" panose="020B0604020202020204" pitchFamily="34" charset="0"/>
                <a:cs typeface="Arial" panose="020B0604020202020204" pitchFamily="34" charset="0"/>
              </a:rPr>
              <a:t>: Как выскочу, как выпрыгну, пойдут клочки по закоулочкам.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Волк испугался и убежал, а зайчик идет, и пуще прежнего плачет.</a:t>
            </a:r>
          </a:p>
          <a:p>
            <a:r>
              <a:rPr lang="ru-RU" sz="1400" dirty="0">
                <a:solidFill>
                  <a:schemeClr val="bg1"/>
                </a:solidFill>
                <a:latin typeface="Arial" panose="020B0604020202020204" pitchFamily="34" charset="0"/>
                <a:cs typeface="Arial" panose="020B0604020202020204" pitchFamily="34" charset="0"/>
              </a:rPr>
              <a:t>А на встречу ему петух. (звучит бодрая музыка) </a:t>
            </a:r>
          </a:p>
          <a:p>
            <a:r>
              <a:rPr lang="ru-RU" sz="1400" b="1" dirty="0">
                <a:solidFill>
                  <a:schemeClr val="bg1"/>
                </a:solidFill>
                <a:latin typeface="Arial" panose="020B0604020202020204" pitchFamily="34" charset="0"/>
                <a:cs typeface="Arial" panose="020B0604020202020204" pitchFamily="34" charset="0"/>
              </a:rPr>
              <a:t>Петух: </a:t>
            </a:r>
            <a:r>
              <a:rPr lang="ru-RU" sz="1400" dirty="0">
                <a:solidFill>
                  <a:schemeClr val="bg1"/>
                </a:solidFill>
                <a:latin typeface="Arial" panose="020B0604020202020204" pitchFamily="34" charset="0"/>
                <a:cs typeface="Arial" panose="020B0604020202020204" pitchFamily="34" charset="0"/>
              </a:rPr>
              <a:t>Ку-ка-ре-ку, о чем зайчик плачешь? </a:t>
            </a:r>
          </a:p>
          <a:p>
            <a:r>
              <a:rPr lang="ru-RU" sz="1400" b="1" dirty="0">
                <a:solidFill>
                  <a:schemeClr val="bg1"/>
                </a:solidFill>
                <a:latin typeface="Arial" panose="020B0604020202020204" pitchFamily="34" charset="0"/>
                <a:cs typeface="Arial" panose="020B0604020202020204" pitchFamily="34" charset="0"/>
              </a:rPr>
              <a:t>Зайчик</a:t>
            </a:r>
            <a:r>
              <a:rPr lang="ru-RU" sz="1400" dirty="0">
                <a:solidFill>
                  <a:schemeClr val="bg1"/>
                </a:solidFill>
                <a:latin typeface="Arial" panose="020B0604020202020204" pitchFamily="34" charset="0"/>
                <a:cs typeface="Arial" panose="020B0604020202020204" pitchFamily="34" charset="0"/>
              </a:rPr>
              <a:t>: Как же мне не плакать Петя, была у меня избушка лубяная, а у лисы ледяная, пришла весна, у лисы избушка растаяла, попросилась она ко мне погреться, да меня и выгнала. </a:t>
            </a:r>
          </a:p>
          <a:p>
            <a:r>
              <a:rPr lang="ru-RU" sz="1400" b="1" dirty="0">
                <a:solidFill>
                  <a:schemeClr val="bg1"/>
                </a:solidFill>
                <a:latin typeface="Arial" panose="020B0604020202020204" pitchFamily="34" charset="0"/>
                <a:cs typeface="Arial" panose="020B0604020202020204" pitchFamily="34" charset="0"/>
              </a:rPr>
              <a:t>Петух</a:t>
            </a:r>
            <a:r>
              <a:rPr lang="ru-RU" sz="1400" dirty="0">
                <a:solidFill>
                  <a:schemeClr val="bg1"/>
                </a:solidFill>
                <a:latin typeface="Arial" panose="020B0604020202020204" pitchFamily="34" charset="0"/>
                <a:cs typeface="Arial" panose="020B0604020202020204" pitchFamily="34" charset="0"/>
              </a:rPr>
              <a:t>: Пойдем я ее выгоню. </a:t>
            </a:r>
          </a:p>
          <a:p>
            <a:r>
              <a:rPr lang="ru-RU" sz="1400" b="1" dirty="0">
                <a:solidFill>
                  <a:schemeClr val="bg1"/>
                </a:solidFill>
                <a:latin typeface="Arial" panose="020B0604020202020204" pitchFamily="34" charset="0"/>
                <a:cs typeface="Arial" panose="020B0604020202020204" pitchFamily="34" charset="0"/>
              </a:rPr>
              <a:t>Зайчик</a:t>
            </a:r>
            <a:r>
              <a:rPr lang="ru-RU" sz="1400" dirty="0">
                <a:solidFill>
                  <a:schemeClr val="bg1"/>
                </a:solidFill>
                <a:latin typeface="Arial" panose="020B0604020202020204" pitchFamily="34" charset="0"/>
                <a:cs typeface="Arial" panose="020B0604020202020204" pitchFamily="34" charset="0"/>
              </a:rPr>
              <a:t>: Нет, не выгонишь, собаки гнали, гнали и не выгнали, медведь гнал, гнал и не выгнал, волк гнал, гнал и не выгнал, и ты не выгонишь. </a:t>
            </a:r>
          </a:p>
          <a:p>
            <a:r>
              <a:rPr lang="ru-RU" sz="1400" b="1" dirty="0">
                <a:solidFill>
                  <a:schemeClr val="bg1"/>
                </a:solidFill>
                <a:latin typeface="Arial" panose="020B0604020202020204" pitchFamily="34" charset="0"/>
                <a:cs typeface="Arial" panose="020B0604020202020204" pitchFamily="34" charset="0"/>
              </a:rPr>
              <a:t>Петух</a:t>
            </a:r>
            <a:r>
              <a:rPr lang="ru-RU" sz="1400" dirty="0">
                <a:solidFill>
                  <a:schemeClr val="bg1"/>
                </a:solidFill>
                <a:latin typeface="Arial" panose="020B0604020202020204" pitchFamily="34" charset="0"/>
                <a:cs typeface="Arial" panose="020B0604020202020204" pitchFamily="34" charset="0"/>
              </a:rPr>
              <a:t>: Нет, выгоню.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вот пошли они к избушке, петух как запоет. </a:t>
            </a:r>
          </a:p>
          <a:p>
            <a:r>
              <a:rPr lang="ru-RU" sz="1400" b="1" dirty="0">
                <a:solidFill>
                  <a:schemeClr val="bg1"/>
                </a:solidFill>
                <a:latin typeface="Arial" panose="020B0604020202020204" pitchFamily="34" charset="0"/>
                <a:cs typeface="Arial" panose="020B0604020202020204" pitchFamily="34" charset="0"/>
              </a:rPr>
              <a:t>Петух</a:t>
            </a:r>
            <a:r>
              <a:rPr lang="ru-RU" sz="1400" dirty="0">
                <a:solidFill>
                  <a:schemeClr val="bg1"/>
                </a:solidFill>
                <a:latin typeface="Arial" panose="020B0604020202020204" pitchFamily="34" charset="0"/>
                <a:cs typeface="Arial" panose="020B0604020202020204" pitchFamily="34" charset="0"/>
              </a:rPr>
              <a:t>: Ку-ка-ре-ку, несу косу на плечи, хочу лису посечи, пойди лиса вон с печи! </a:t>
            </a:r>
          </a:p>
          <a:p>
            <a:r>
              <a:rPr lang="ru-RU" sz="1400" b="1" dirty="0">
                <a:solidFill>
                  <a:schemeClr val="bg1"/>
                </a:solidFill>
                <a:latin typeface="Arial" panose="020B0604020202020204" pitchFamily="34" charset="0"/>
                <a:cs typeface="Arial" panose="020B0604020202020204" pitchFamily="34" charset="0"/>
              </a:rPr>
              <a:t>Лиса:</a:t>
            </a:r>
            <a:r>
              <a:rPr lang="ru-RU" sz="1400" dirty="0">
                <a:solidFill>
                  <a:schemeClr val="bg1"/>
                </a:solidFill>
                <a:latin typeface="Arial" panose="020B0604020202020204" pitchFamily="34" charset="0"/>
                <a:cs typeface="Arial" panose="020B0604020202020204" pitchFamily="34" charset="0"/>
              </a:rPr>
              <a:t> Сапожки одеваю. </a:t>
            </a:r>
          </a:p>
          <a:p>
            <a:r>
              <a:rPr lang="ru-RU" sz="1400" b="1" dirty="0">
                <a:solidFill>
                  <a:schemeClr val="bg1"/>
                </a:solidFill>
                <a:latin typeface="Arial" panose="020B0604020202020204" pitchFamily="34" charset="0"/>
                <a:cs typeface="Arial" panose="020B0604020202020204" pitchFamily="34" charset="0"/>
              </a:rPr>
              <a:t>Петух</a:t>
            </a:r>
            <a:r>
              <a:rPr lang="ru-RU" sz="1400" dirty="0">
                <a:solidFill>
                  <a:schemeClr val="bg1"/>
                </a:solidFill>
                <a:latin typeface="Arial" panose="020B0604020202020204" pitchFamily="34" charset="0"/>
                <a:cs typeface="Arial" panose="020B0604020202020204" pitchFamily="34" charset="0"/>
              </a:rPr>
              <a:t>: Ку-ка-ре-ку несу косу на плечи, хочу лису посечи, пойди лиса вон с печи! </a:t>
            </a:r>
          </a:p>
          <a:p>
            <a:r>
              <a:rPr lang="ru-RU" sz="1400" b="1" dirty="0">
                <a:solidFill>
                  <a:schemeClr val="bg1"/>
                </a:solidFill>
                <a:latin typeface="Arial" panose="020B0604020202020204" pitchFamily="34" charset="0"/>
                <a:cs typeface="Arial" panose="020B0604020202020204" pitchFamily="34" charset="0"/>
              </a:rPr>
              <a:t>Лиса:</a:t>
            </a:r>
            <a:r>
              <a:rPr lang="ru-RU" sz="1400" dirty="0">
                <a:solidFill>
                  <a:schemeClr val="bg1"/>
                </a:solidFill>
                <a:latin typeface="Arial" panose="020B0604020202020204" pitchFamily="34" charset="0"/>
                <a:cs typeface="Arial" panose="020B0604020202020204" pitchFamily="34" charset="0"/>
              </a:rPr>
              <a:t> Шубку надеваю. </a:t>
            </a:r>
          </a:p>
          <a:p>
            <a:r>
              <a:rPr lang="ru-RU" sz="1400" b="1" dirty="0">
                <a:solidFill>
                  <a:schemeClr val="bg1"/>
                </a:solidFill>
                <a:latin typeface="Arial" panose="020B0604020202020204" pitchFamily="34" charset="0"/>
                <a:cs typeface="Arial" panose="020B0604020202020204" pitchFamily="34" charset="0"/>
              </a:rPr>
              <a:t>Петух</a:t>
            </a:r>
            <a:r>
              <a:rPr lang="ru-RU" sz="1400" dirty="0">
                <a:solidFill>
                  <a:schemeClr val="bg1"/>
                </a:solidFill>
                <a:latin typeface="Arial" panose="020B0604020202020204" pitchFamily="34" charset="0"/>
                <a:cs typeface="Arial" panose="020B0604020202020204" pitchFamily="34" charset="0"/>
              </a:rPr>
              <a:t>: Ку-ка-ре-ку, несу косу на плечах, хочу лису посечи, пойди лиса вон с печи! </a:t>
            </a:r>
          </a:p>
          <a:p>
            <a:r>
              <a:rPr lang="ru-RU" sz="1400" b="1" dirty="0">
                <a:solidFill>
                  <a:schemeClr val="bg1"/>
                </a:solidFill>
                <a:latin typeface="Arial" panose="020B0604020202020204" pitchFamily="34" charset="0"/>
                <a:cs typeface="Arial" panose="020B0604020202020204" pitchFamily="34" charset="0"/>
              </a:rPr>
              <a:t>Автор</a:t>
            </a:r>
            <a:r>
              <a:rPr lang="ru-RU" sz="1400" dirty="0">
                <a:solidFill>
                  <a:schemeClr val="bg1"/>
                </a:solidFill>
                <a:latin typeface="Arial" panose="020B0604020202020204" pitchFamily="34" charset="0"/>
                <a:cs typeface="Arial" panose="020B0604020202020204" pitchFamily="34" charset="0"/>
              </a:rPr>
              <a:t>: Лиса выбежала из избушки и побежала без оглядки, а петух, зажили с зайчиком вдвоем весело и счастливо.</a:t>
            </a:r>
          </a:p>
          <a:p>
            <a:r>
              <a:rPr lang="ru-RU" sz="1400" i="1" dirty="0">
                <a:solidFill>
                  <a:schemeClr val="bg1"/>
                </a:solidFill>
                <a:latin typeface="Arial" panose="020B0604020202020204" pitchFamily="34" charset="0"/>
                <a:cs typeface="Arial" panose="020B0604020202020204" pitchFamily="34" charset="0"/>
              </a:rPr>
              <a:t>Звучит веселая музыка («Ах вы сени»), все герои и участники сказки танцуют, заяц и петух посередине круга.</a:t>
            </a:r>
          </a:p>
        </p:txBody>
      </p:sp>
    </p:spTree>
    <p:extLst>
      <p:ext uri="{BB962C8B-B14F-4D97-AF65-F5344CB8AC3E}">
        <p14:creationId xmlns:p14="http://schemas.microsoft.com/office/powerpoint/2010/main" val="166696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115" y="25385"/>
            <a:ext cx="8928992" cy="7201972"/>
          </a:xfrm>
          <a:prstGeom prst="rect">
            <a:avLst/>
          </a:prstGeom>
        </p:spPr>
        <p:txBody>
          <a:bodyPr wrap="square">
            <a:spAutoFit/>
          </a:bodyPr>
          <a:lstStyle/>
          <a:p>
            <a:pPr>
              <a:lnSpc>
                <a:spcPct val="150000"/>
              </a:lnSpc>
            </a:pPr>
            <a:r>
              <a:rPr lang="ru-RU" sz="2800" b="1" dirty="0">
                <a:solidFill>
                  <a:srgbClr val="FFFF00"/>
                </a:solidFill>
                <a:latin typeface="Arial" panose="020B0604020202020204" pitchFamily="34" charset="0"/>
                <a:cs typeface="Arial" panose="020B0604020202020204" pitchFamily="34" charset="0"/>
              </a:rPr>
              <a:t>Описание:</a:t>
            </a:r>
            <a:r>
              <a:rPr lang="ru-RU" sz="2800" b="1" dirty="0">
                <a:solidFill>
                  <a:schemeClr val="bg1"/>
                </a:solidFill>
                <a:latin typeface="Arial" panose="020B0604020202020204" pitchFamily="34" charset="0"/>
                <a:cs typeface="Arial" panose="020B0604020202020204" pitchFamily="34" charset="0"/>
              </a:rPr>
              <a:t> </a:t>
            </a:r>
            <a:r>
              <a:rPr lang="ru-RU" sz="2800" dirty="0">
                <a:solidFill>
                  <a:schemeClr val="bg1"/>
                </a:solidFill>
                <a:latin typeface="Arial" panose="020B0604020202020204" pitchFamily="34" charset="0"/>
                <a:cs typeface="Arial" panose="020B0604020202020204" pitchFamily="34" charset="0"/>
              </a:rPr>
              <a:t>Данный проект о дружбе, рассчитан на детей 4-5 лет, родителей, воспитателей. У каждого человека есть друг, который всегда рядом и поможет в трудную минуту, который готов разделить и твою радость, и твое горе, а если понадобится, отдать тебе все, что имеет сам.</a:t>
            </a:r>
            <a:br>
              <a:rPr lang="ru-RU" sz="2800" dirty="0">
                <a:solidFill>
                  <a:schemeClr val="bg1"/>
                </a:solidFill>
                <a:latin typeface="Arial" panose="020B0604020202020204" pitchFamily="34" charset="0"/>
                <a:cs typeface="Arial" panose="020B0604020202020204" pitchFamily="34" charset="0"/>
              </a:rPr>
            </a:br>
            <a:r>
              <a:rPr lang="ru-RU" sz="2800" b="1" dirty="0">
                <a:solidFill>
                  <a:srgbClr val="FFFF00"/>
                </a:solidFill>
                <a:latin typeface="Arial" panose="020B0604020202020204" pitchFamily="34" charset="0"/>
                <a:cs typeface="Arial" panose="020B0604020202020204" pitchFamily="34" charset="0"/>
              </a:rPr>
              <a:t>Тип проекта:</a:t>
            </a:r>
            <a:r>
              <a:rPr lang="ru-RU" sz="2800" dirty="0">
                <a:solidFill>
                  <a:schemeClr val="bg1"/>
                </a:solidFill>
                <a:latin typeface="Arial" panose="020B0604020202020204" pitchFamily="34" charset="0"/>
                <a:cs typeface="Arial" panose="020B0604020202020204" pitchFamily="34" charset="0"/>
              </a:rPr>
              <a:t> творческий</a:t>
            </a:r>
            <a:br>
              <a:rPr lang="ru-RU" sz="2800" dirty="0">
                <a:solidFill>
                  <a:schemeClr val="bg1"/>
                </a:solidFill>
                <a:latin typeface="Arial" panose="020B0604020202020204" pitchFamily="34" charset="0"/>
                <a:cs typeface="Arial" panose="020B0604020202020204" pitchFamily="34" charset="0"/>
              </a:rPr>
            </a:br>
            <a:r>
              <a:rPr lang="ru-RU" sz="2800" b="1" dirty="0">
                <a:solidFill>
                  <a:srgbClr val="FFFF00"/>
                </a:solidFill>
                <a:latin typeface="Arial" panose="020B0604020202020204" pitchFamily="34" charset="0"/>
                <a:cs typeface="Arial" panose="020B0604020202020204" pitchFamily="34" charset="0"/>
              </a:rPr>
              <a:t>Продолжительность:</a:t>
            </a:r>
            <a:r>
              <a:rPr lang="ru-RU" sz="2800" dirty="0">
                <a:solidFill>
                  <a:srgbClr val="C00000"/>
                </a:solidFill>
                <a:latin typeface="Arial" panose="020B0604020202020204" pitchFamily="34" charset="0"/>
                <a:cs typeface="Arial" panose="020B0604020202020204" pitchFamily="34" charset="0"/>
              </a:rPr>
              <a:t> </a:t>
            </a:r>
            <a:r>
              <a:rPr lang="ru-RU" sz="2800" dirty="0">
                <a:solidFill>
                  <a:schemeClr val="bg1"/>
                </a:solidFill>
                <a:latin typeface="Arial" panose="020B0604020202020204" pitchFamily="34" charset="0"/>
                <a:cs typeface="Arial" panose="020B0604020202020204" pitchFamily="34" charset="0"/>
              </a:rPr>
              <a:t>краткосрочный (1 неделя) </a:t>
            </a:r>
            <a:br>
              <a:rPr lang="ru-RU" sz="2800" dirty="0">
                <a:solidFill>
                  <a:schemeClr val="bg1"/>
                </a:solidFill>
                <a:latin typeface="Arial" panose="020B0604020202020204" pitchFamily="34" charset="0"/>
                <a:cs typeface="Arial" panose="020B0604020202020204" pitchFamily="34" charset="0"/>
              </a:rPr>
            </a:br>
            <a:r>
              <a:rPr lang="ru-RU" sz="2800" b="1" dirty="0">
                <a:solidFill>
                  <a:srgbClr val="FFFF00"/>
                </a:solidFill>
                <a:latin typeface="Arial" panose="020B0604020202020204" pitchFamily="34" charset="0"/>
                <a:cs typeface="Arial" panose="020B0604020202020204" pitchFamily="34" charset="0"/>
              </a:rPr>
              <a:t>Участники проекта:</a:t>
            </a:r>
            <a:r>
              <a:rPr lang="ru-RU" sz="2800" dirty="0">
                <a:solidFill>
                  <a:schemeClr val="bg1"/>
                </a:solidFill>
                <a:latin typeface="Arial" panose="020B0604020202020204" pitchFamily="34" charset="0"/>
                <a:cs typeface="Arial" panose="020B0604020202020204" pitchFamily="34" charset="0"/>
              </a:rPr>
              <a:t> воспитатель, дети, музыкальный руководитель, родители. </a:t>
            </a:r>
            <a:br>
              <a:rPr lang="ru-RU" sz="2800" dirty="0">
                <a:solidFill>
                  <a:schemeClr val="bg1"/>
                </a:solidFill>
                <a:latin typeface="Arial" panose="020B0604020202020204" pitchFamily="34" charset="0"/>
                <a:cs typeface="Arial" panose="020B0604020202020204" pitchFamily="34" charset="0"/>
              </a:rPr>
            </a:br>
            <a:endParaRPr lang="ru-RU" sz="2800" dirty="0">
              <a:solidFill>
                <a:schemeClr val="bg1"/>
              </a:solidFill>
            </a:endParaRPr>
          </a:p>
        </p:txBody>
      </p:sp>
    </p:spTree>
    <p:extLst>
      <p:ext uri="{BB962C8B-B14F-4D97-AF65-F5344CB8AC3E}">
        <p14:creationId xmlns:p14="http://schemas.microsoft.com/office/powerpoint/2010/main" val="355833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066036" cy="4545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94181" y="620688"/>
            <a:ext cx="5155643"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Приложение 4</a:t>
            </a:r>
            <a:endParaRPr lang="ru-RU" sz="5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0120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313" y="-99392"/>
            <a:ext cx="9144000" cy="7417415"/>
          </a:xfrm>
          <a:prstGeom prst="rect">
            <a:avLst/>
          </a:prstGeom>
        </p:spPr>
        <p:txBody>
          <a:bodyPr wrap="square">
            <a:spAutoFit/>
          </a:bodyPr>
          <a:lstStyle/>
          <a:p>
            <a:pPr algn="ctr"/>
            <a:r>
              <a:rPr lang="ru-RU" sz="1400" b="1" dirty="0">
                <a:solidFill>
                  <a:srgbClr val="FFFF00"/>
                </a:solidFill>
                <a:latin typeface="Arial" panose="020B0604020202020204" pitchFamily="34" charset="0"/>
                <a:cs typeface="Arial" panose="020B0604020202020204" pitchFamily="34" charset="0"/>
              </a:rPr>
              <a:t>Описание дидактических игр, используемых в работе над проектом.</a:t>
            </a:r>
          </a:p>
          <a:p>
            <a:r>
              <a:rPr lang="ru-RU" sz="1400" b="1" dirty="0">
                <a:solidFill>
                  <a:schemeClr val="bg1"/>
                </a:solidFill>
                <a:latin typeface="Arial" panose="020B0604020202020204" pitchFamily="34" charset="0"/>
                <a:cs typeface="Arial" panose="020B0604020202020204" pitchFamily="34" charset="0"/>
              </a:rPr>
              <a:t>«Добрые и вежливые слова». </a:t>
            </a:r>
            <a:r>
              <a:rPr lang="ru-RU" sz="1400" dirty="0">
                <a:solidFill>
                  <a:schemeClr val="bg1"/>
                </a:solidFill>
                <a:latin typeface="Arial" panose="020B0604020202020204" pitchFamily="34" charset="0"/>
                <a:cs typeface="Arial" panose="020B0604020202020204" pitchFamily="34" charset="0"/>
              </a:rPr>
              <a:t>Дети стоят в кругу. Взрослый берет в руки мяч и начинает игру. Он называет любое доброе или вежливое слово и бросает мяч одному из детей. Поймавший мяч придумывает новое слово, называет его и бросает мяч другому ребенку. Мяч не ловят, если было произнесено «недоброе» слово, и ребенок может объяснить, почему это слово ему не понравилось или неприятно.</a:t>
            </a:r>
          </a:p>
          <a:p>
            <a:r>
              <a:rPr lang="ru-RU" sz="1400" b="1" dirty="0">
                <a:solidFill>
                  <a:schemeClr val="bg1"/>
                </a:solidFill>
                <a:latin typeface="Arial" panose="020B0604020202020204" pitchFamily="34" charset="0"/>
                <a:cs typeface="Arial" panose="020B0604020202020204" pitchFamily="34" charset="0"/>
              </a:rPr>
              <a:t>«Угадай настроение»</a:t>
            </a:r>
          </a:p>
          <a:p>
            <a:r>
              <a:rPr lang="ru-RU" sz="1400" dirty="0">
                <a:solidFill>
                  <a:schemeClr val="bg1"/>
                </a:solidFill>
                <a:latin typeface="Arial" panose="020B0604020202020204" pitchFamily="34" charset="0"/>
                <a:cs typeface="Arial" panose="020B0604020202020204" pitchFamily="34" charset="0"/>
              </a:rPr>
              <a:t>Воспитатель рассказывает детям о том, что у каждого человека есть разные настроения. Он называет ситуации и просит детей ответить, какие чувства они будут испытывать в тех или иных случаях: мама не отпускает тебя на прогулку; папа подарил тебе красивую игрушку; младший брат дразнит тебя и др.</a:t>
            </a:r>
          </a:p>
          <a:p>
            <a:r>
              <a:rPr lang="ru-RU" sz="1400" b="1" dirty="0">
                <a:solidFill>
                  <a:schemeClr val="bg1"/>
                </a:solidFill>
                <a:latin typeface="Arial" panose="020B0604020202020204" pitchFamily="34" charset="0"/>
                <a:cs typeface="Arial" panose="020B0604020202020204" pitchFamily="34" charset="0"/>
              </a:rPr>
              <a:t>«Какое настроение» </a:t>
            </a:r>
          </a:p>
          <a:p>
            <a:r>
              <a:rPr lang="ru-RU" sz="1400" dirty="0" smtClean="0">
                <a:solidFill>
                  <a:schemeClr val="bg1"/>
                </a:solidFill>
                <a:latin typeface="Arial" panose="020B0604020202020204" pitchFamily="34" charset="0"/>
                <a:cs typeface="Arial" panose="020B0604020202020204" pitchFamily="34" charset="0"/>
              </a:rPr>
              <a:t>На </a:t>
            </a:r>
            <a:r>
              <a:rPr lang="ru-RU" sz="1400" dirty="0">
                <a:solidFill>
                  <a:schemeClr val="bg1"/>
                </a:solidFill>
                <a:latin typeface="Arial" panose="020B0604020202020204" pitchFamily="34" charset="0"/>
                <a:cs typeface="Arial" panose="020B0604020202020204" pitchFamily="34" charset="0"/>
              </a:rPr>
              <a:t>столе разложены карточки-пиктограммы эмоциональных состояний лицевой стороной вниз. Один ребенок выбирает любую карточку. </a:t>
            </a:r>
          </a:p>
          <a:p>
            <a:r>
              <a:rPr lang="ru-RU" sz="1400" dirty="0">
                <a:solidFill>
                  <a:schemeClr val="bg1"/>
                </a:solidFill>
                <a:latin typeface="Arial" panose="020B0604020202020204" pitchFamily="34" charset="0"/>
                <a:cs typeface="Arial" panose="020B0604020202020204" pitchFamily="34" charset="0"/>
              </a:rPr>
              <a:t>Задание: изобразить данную эмоцию. Задания для остальных детей – угадать, какая это эмоция.</a:t>
            </a:r>
          </a:p>
          <a:p>
            <a:r>
              <a:rPr lang="ru-RU" sz="1400" b="1" dirty="0">
                <a:solidFill>
                  <a:schemeClr val="bg1"/>
                </a:solidFill>
                <a:latin typeface="Arial" panose="020B0604020202020204" pitchFamily="34" charset="0"/>
                <a:cs typeface="Arial" panose="020B0604020202020204" pitchFamily="34" charset="0"/>
              </a:rPr>
              <a:t>«Дорисуй рисунок».</a:t>
            </a:r>
          </a:p>
          <a:p>
            <a:r>
              <a:rPr lang="ru-RU" sz="1400" dirty="0">
                <a:solidFill>
                  <a:schemeClr val="bg1"/>
                </a:solidFill>
                <a:latin typeface="Arial" panose="020B0604020202020204" pitchFamily="34" charset="0"/>
                <a:cs typeface="Arial" panose="020B0604020202020204" pitchFamily="34" charset="0"/>
              </a:rPr>
              <a:t>Ребенку даётся рисунок, и предлагается дорисовать людей с эмоциональным состоянием. Это способствует развитию творческого воображения и мелкой моторики</a:t>
            </a:r>
            <a:r>
              <a:rPr lang="ru-RU" sz="1400" dirty="0" smtClean="0">
                <a:solidFill>
                  <a:schemeClr val="bg1"/>
                </a:solidFill>
                <a:latin typeface="Arial" panose="020B0604020202020204" pitchFamily="34" charset="0"/>
                <a:cs typeface="Arial" panose="020B0604020202020204" pitchFamily="34" charset="0"/>
              </a:rPr>
              <a:t>.</a:t>
            </a:r>
          </a:p>
          <a:p>
            <a:r>
              <a:rPr lang="ru-RU" sz="1400" b="1" dirty="0" smtClean="0">
                <a:solidFill>
                  <a:schemeClr val="bg1"/>
                </a:solidFill>
                <a:latin typeface="Arial" panose="020B0604020202020204" pitchFamily="34" charset="0"/>
                <a:cs typeface="Arial" panose="020B0604020202020204" pitchFamily="34" charset="0"/>
              </a:rPr>
              <a:t>Игра «Волшебные ручки»</a:t>
            </a:r>
          </a:p>
          <a:p>
            <a:r>
              <a:rPr lang="ru-RU" sz="1400" dirty="0" smtClean="0">
                <a:solidFill>
                  <a:schemeClr val="bg1"/>
                </a:solidFill>
                <a:latin typeface="Arial" panose="020B0604020202020204" pitchFamily="34" charset="0"/>
                <a:cs typeface="Arial" panose="020B0604020202020204" pitchFamily="34" charset="0"/>
              </a:rPr>
              <a:t>Воспитатель</a:t>
            </a:r>
            <a:r>
              <a:rPr lang="ru-RU" sz="1400" dirty="0">
                <a:solidFill>
                  <a:schemeClr val="bg1"/>
                </a:solidFill>
                <a:latin typeface="Arial" panose="020B0604020202020204" pitchFamily="34" charset="0"/>
                <a:cs typeface="Arial" panose="020B0604020202020204" pitchFamily="34" charset="0"/>
              </a:rPr>
              <a:t>: задает вопросы, а дети отвечают хором.</a:t>
            </a:r>
          </a:p>
          <a:p>
            <a:r>
              <a:rPr lang="ru-RU" sz="1400" dirty="0" smtClean="0">
                <a:solidFill>
                  <a:schemeClr val="bg1"/>
                </a:solidFill>
                <a:latin typeface="Arial" panose="020B0604020202020204" pitchFamily="34" charset="0"/>
                <a:cs typeface="Arial" panose="020B0604020202020204" pitchFamily="34" charset="0"/>
              </a:rPr>
              <a:t>Сильные </a:t>
            </a:r>
            <a:r>
              <a:rPr lang="ru-RU" sz="1400" dirty="0">
                <a:solidFill>
                  <a:schemeClr val="bg1"/>
                </a:solidFill>
                <a:latin typeface="Arial" panose="020B0604020202020204" pitchFamily="34" charset="0"/>
                <a:cs typeface="Arial" panose="020B0604020202020204" pitchFamily="34" charset="0"/>
              </a:rPr>
              <a:t>руки бросятся в драку (нет-нет - нет)</a:t>
            </a:r>
          </a:p>
          <a:p>
            <a:r>
              <a:rPr lang="ru-RU" sz="1400" dirty="0" smtClean="0">
                <a:solidFill>
                  <a:schemeClr val="bg1"/>
                </a:solidFill>
                <a:latin typeface="Arial" panose="020B0604020202020204" pitchFamily="34" charset="0"/>
                <a:cs typeface="Arial" panose="020B0604020202020204" pitchFamily="34" charset="0"/>
              </a:rPr>
              <a:t>Добрые </a:t>
            </a:r>
            <a:r>
              <a:rPr lang="ru-RU" sz="1400" dirty="0">
                <a:solidFill>
                  <a:schemeClr val="bg1"/>
                </a:solidFill>
                <a:latin typeface="Arial" panose="020B0604020202020204" pitchFamily="34" charset="0"/>
                <a:cs typeface="Arial" panose="020B0604020202020204" pitchFamily="34" charset="0"/>
              </a:rPr>
              <a:t>руки погладят собаку (да-да-да)</a:t>
            </a:r>
          </a:p>
          <a:p>
            <a:r>
              <a:rPr lang="ru-RU" sz="1400" dirty="0" smtClean="0">
                <a:solidFill>
                  <a:schemeClr val="bg1"/>
                </a:solidFill>
                <a:latin typeface="Arial" panose="020B0604020202020204" pitchFamily="34" charset="0"/>
                <a:cs typeface="Arial" panose="020B0604020202020204" pitchFamily="34" charset="0"/>
              </a:rPr>
              <a:t>Умные </a:t>
            </a:r>
            <a:r>
              <a:rPr lang="ru-RU" sz="1400" dirty="0">
                <a:solidFill>
                  <a:schemeClr val="bg1"/>
                </a:solidFill>
                <a:latin typeface="Arial" panose="020B0604020202020204" pitchFamily="34" charset="0"/>
                <a:cs typeface="Arial" panose="020B0604020202020204" pitchFamily="34" charset="0"/>
              </a:rPr>
              <a:t>руки умеют играть (да-да-да)</a:t>
            </a:r>
          </a:p>
          <a:p>
            <a:r>
              <a:rPr lang="ru-RU" sz="1400" dirty="0" smtClean="0">
                <a:solidFill>
                  <a:schemeClr val="bg1"/>
                </a:solidFill>
                <a:latin typeface="Arial" panose="020B0604020202020204" pitchFamily="34" charset="0"/>
                <a:cs typeface="Arial" panose="020B0604020202020204" pitchFamily="34" charset="0"/>
              </a:rPr>
              <a:t>Добрые </a:t>
            </a:r>
            <a:r>
              <a:rPr lang="ru-RU" sz="1400" dirty="0">
                <a:solidFill>
                  <a:schemeClr val="bg1"/>
                </a:solidFill>
                <a:latin typeface="Arial" panose="020B0604020202020204" pitchFamily="34" charset="0"/>
                <a:cs typeface="Arial" panose="020B0604020202020204" pitchFamily="34" charset="0"/>
              </a:rPr>
              <a:t>руки будут обижать (нет-нет-нет)</a:t>
            </a:r>
          </a:p>
          <a:p>
            <a:r>
              <a:rPr lang="ru-RU" sz="1400" dirty="0" smtClean="0">
                <a:solidFill>
                  <a:schemeClr val="bg1"/>
                </a:solidFill>
                <a:latin typeface="Arial" panose="020B0604020202020204" pitchFamily="34" charset="0"/>
                <a:cs typeface="Arial" panose="020B0604020202020204" pitchFamily="34" charset="0"/>
              </a:rPr>
              <a:t>Ласковые </a:t>
            </a:r>
            <a:r>
              <a:rPr lang="ru-RU" sz="1400" dirty="0">
                <a:solidFill>
                  <a:schemeClr val="bg1"/>
                </a:solidFill>
                <a:latin typeface="Arial" panose="020B0604020202020204" pitchFamily="34" charset="0"/>
                <a:cs typeface="Arial" panose="020B0604020202020204" pitchFamily="34" charset="0"/>
              </a:rPr>
              <a:t>руки умеют лечить (да-да-да)</a:t>
            </a:r>
          </a:p>
          <a:p>
            <a:r>
              <a:rPr lang="ru-RU" sz="1400" dirty="0" smtClean="0">
                <a:solidFill>
                  <a:schemeClr val="bg1"/>
                </a:solidFill>
                <a:latin typeface="Arial" panose="020B0604020202020204" pitchFamily="34" charset="0"/>
                <a:cs typeface="Arial" panose="020B0604020202020204" pitchFamily="34" charset="0"/>
              </a:rPr>
              <a:t>Сильные </a:t>
            </a:r>
            <a:r>
              <a:rPr lang="ru-RU" sz="1400" dirty="0">
                <a:solidFill>
                  <a:schemeClr val="bg1"/>
                </a:solidFill>
                <a:latin typeface="Arial" panose="020B0604020202020204" pitchFamily="34" charset="0"/>
                <a:cs typeface="Arial" panose="020B0604020202020204" pitchFamily="34" charset="0"/>
              </a:rPr>
              <a:t>руки будут дразнить (нет-нет-нет)</a:t>
            </a:r>
          </a:p>
          <a:p>
            <a:r>
              <a:rPr lang="ru-RU" sz="1400" dirty="0" smtClean="0">
                <a:solidFill>
                  <a:schemeClr val="bg1"/>
                </a:solidFill>
                <a:latin typeface="Arial" panose="020B0604020202020204" pitchFamily="34" charset="0"/>
                <a:cs typeface="Arial" panose="020B0604020202020204" pitchFamily="34" charset="0"/>
              </a:rPr>
              <a:t>Будем </a:t>
            </a:r>
            <a:r>
              <a:rPr lang="ru-RU" sz="1400" dirty="0">
                <a:solidFill>
                  <a:schemeClr val="bg1"/>
                </a:solidFill>
                <a:latin typeface="Arial" panose="020B0604020202020204" pitchFamily="34" charset="0"/>
                <a:cs typeface="Arial" panose="020B0604020202020204" pitchFamily="34" charset="0"/>
              </a:rPr>
              <a:t>крепко мы дружить (да - да -да)</a:t>
            </a:r>
          </a:p>
          <a:p>
            <a:r>
              <a:rPr lang="ru-RU" sz="1400" dirty="0">
                <a:solidFill>
                  <a:schemeClr val="bg1"/>
                </a:solidFill>
                <a:latin typeface="Arial" panose="020B0604020202020204" pitchFamily="34" charset="0"/>
                <a:cs typeface="Arial" panose="020B0604020202020204" pitchFamily="34" charset="0"/>
              </a:rPr>
              <a:t>Воспитатель: </a:t>
            </a:r>
          </a:p>
          <a:p>
            <a:r>
              <a:rPr lang="ru-RU" sz="1400" dirty="0" smtClean="0">
                <a:solidFill>
                  <a:schemeClr val="bg1"/>
                </a:solidFill>
                <a:latin typeface="Arial" panose="020B0604020202020204" pitchFamily="34" charset="0"/>
                <a:cs typeface="Arial" panose="020B0604020202020204" pitchFamily="34" charset="0"/>
              </a:rPr>
              <a:t>Вы </a:t>
            </a:r>
            <a:r>
              <a:rPr lang="ru-RU" sz="1400" dirty="0">
                <a:solidFill>
                  <a:schemeClr val="bg1"/>
                </a:solidFill>
                <a:latin typeface="Arial" panose="020B0604020202020204" pitchFamily="34" charset="0"/>
                <a:cs typeface="Arial" panose="020B0604020202020204" pitchFamily="34" charset="0"/>
              </a:rPr>
              <a:t>все ребята дошколята</a:t>
            </a:r>
          </a:p>
          <a:p>
            <a:r>
              <a:rPr lang="ru-RU" sz="1400" dirty="0">
                <a:solidFill>
                  <a:schemeClr val="bg1"/>
                </a:solidFill>
                <a:latin typeface="Arial" panose="020B0604020202020204" pitchFamily="34" charset="0"/>
                <a:cs typeface="Arial" panose="020B0604020202020204" pitchFamily="34" charset="0"/>
              </a:rPr>
              <a:t>Никого в беде не бросим, </a:t>
            </a:r>
          </a:p>
          <a:p>
            <a:r>
              <a:rPr lang="ru-RU" sz="1400" dirty="0">
                <a:solidFill>
                  <a:schemeClr val="bg1"/>
                </a:solidFill>
                <a:latin typeface="Arial" panose="020B0604020202020204" pitchFamily="34" charset="0"/>
                <a:cs typeface="Arial" panose="020B0604020202020204" pitchFamily="34" charset="0"/>
              </a:rPr>
              <a:t>Не отнимем, а попросим.</a:t>
            </a:r>
          </a:p>
          <a:p>
            <a:r>
              <a:rPr lang="ru-RU" sz="1400" dirty="0">
                <a:solidFill>
                  <a:schemeClr val="bg1"/>
                </a:solidFill>
                <a:latin typeface="Arial" panose="020B0604020202020204" pitchFamily="34" charset="0"/>
                <a:cs typeface="Arial" panose="020B0604020202020204" pitchFamily="34" charset="0"/>
              </a:rPr>
              <a:t>Всем нам будет хорошо.</a:t>
            </a:r>
          </a:p>
          <a:p>
            <a:r>
              <a:rPr lang="ru-RU" sz="1400" dirty="0">
                <a:solidFill>
                  <a:schemeClr val="bg1"/>
                </a:solidFill>
                <a:latin typeface="Arial" panose="020B0604020202020204" pitchFamily="34" charset="0"/>
                <a:cs typeface="Arial" panose="020B0604020202020204" pitchFamily="34" charset="0"/>
              </a:rPr>
              <a:t>Вместе радостно, легко.</a:t>
            </a:r>
          </a:p>
          <a:p>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625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3503415" cy="26329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Прямоугольник 3"/>
          <p:cNvSpPr/>
          <p:nvPr/>
        </p:nvSpPr>
        <p:spPr>
          <a:xfrm>
            <a:off x="4211960" y="31551"/>
            <a:ext cx="5148064" cy="6838860"/>
          </a:xfrm>
          <a:prstGeom prst="rect">
            <a:avLst/>
          </a:prstGeom>
        </p:spPr>
        <p:txBody>
          <a:bodyPr wrap="square">
            <a:spAutoFit/>
          </a:bodyPr>
          <a:lstStyle/>
          <a:p>
            <a:pPr algn="ctr">
              <a:lnSpc>
                <a:spcPct val="150000"/>
              </a:lnSpc>
            </a:pPr>
            <a:r>
              <a:rPr lang="ru-RU" sz="1400" b="1" dirty="0">
                <a:solidFill>
                  <a:srgbClr val="FFFF00"/>
                </a:solidFill>
                <a:latin typeface="Arial" panose="020B0604020202020204" pitchFamily="34" charset="0"/>
                <a:cs typeface="Arial" panose="020B0604020202020204" pitchFamily="34" charset="0"/>
              </a:rPr>
              <a:t>Пословицы и поговорки, используемые </a:t>
            </a:r>
            <a:r>
              <a:rPr lang="ru-RU" sz="1400" b="1" dirty="0" smtClean="0">
                <a:solidFill>
                  <a:srgbClr val="FFFF00"/>
                </a:solidFill>
                <a:latin typeface="Arial" panose="020B0604020202020204" pitchFamily="34" charset="0"/>
                <a:cs typeface="Arial" panose="020B0604020202020204" pitchFamily="34" charset="0"/>
              </a:rPr>
              <a:t>в </a:t>
            </a:r>
            <a:r>
              <a:rPr lang="ru-RU" sz="1400" b="1" dirty="0">
                <a:solidFill>
                  <a:srgbClr val="FFFF00"/>
                </a:solidFill>
                <a:latin typeface="Arial" panose="020B0604020202020204" pitchFamily="34" charset="0"/>
                <a:cs typeface="Arial" panose="020B0604020202020204" pitchFamily="34" charset="0"/>
              </a:rPr>
              <a:t>работе </a:t>
            </a:r>
            <a:endParaRPr lang="ru-RU" sz="1400" b="1" dirty="0" smtClean="0">
              <a:solidFill>
                <a:srgbClr val="FFFF00"/>
              </a:solidFill>
              <a:latin typeface="Arial" panose="020B0604020202020204" pitchFamily="34" charset="0"/>
              <a:cs typeface="Arial" panose="020B0604020202020204" pitchFamily="34" charset="0"/>
            </a:endParaRPr>
          </a:p>
          <a:p>
            <a:pPr algn="ctr">
              <a:lnSpc>
                <a:spcPct val="150000"/>
              </a:lnSpc>
            </a:pPr>
            <a:r>
              <a:rPr lang="ru-RU" sz="1400" b="1" dirty="0" smtClean="0">
                <a:solidFill>
                  <a:srgbClr val="FFFF00"/>
                </a:solidFill>
                <a:latin typeface="Arial" panose="020B0604020202020204" pitchFamily="34" charset="0"/>
                <a:cs typeface="Arial" panose="020B0604020202020204" pitchFamily="34" charset="0"/>
              </a:rPr>
              <a:t>над </a:t>
            </a:r>
            <a:r>
              <a:rPr lang="ru-RU" sz="1400" b="1" dirty="0">
                <a:solidFill>
                  <a:srgbClr val="FFFF00"/>
                </a:solidFill>
                <a:latin typeface="Arial" panose="020B0604020202020204" pitchFamily="34" charset="0"/>
                <a:cs typeface="Arial" panose="020B0604020202020204" pitchFamily="34" charset="0"/>
              </a:rPr>
              <a:t>проектом.</a:t>
            </a:r>
          </a:p>
          <a:p>
            <a:pPr>
              <a:lnSpc>
                <a:spcPct val="150000"/>
              </a:lnSpc>
            </a:pPr>
            <a:r>
              <a:rPr lang="ru-RU" sz="1400" dirty="0">
                <a:solidFill>
                  <a:schemeClr val="bg1"/>
                </a:solidFill>
                <a:latin typeface="Arial" panose="020B0604020202020204" pitchFamily="34" charset="0"/>
                <a:cs typeface="Arial" panose="020B0604020202020204" pitchFamily="34" charset="0"/>
              </a:rPr>
              <a:t>Без беды друга не узнаешь.</a:t>
            </a:r>
          </a:p>
          <a:p>
            <a:pPr>
              <a:lnSpc>
                <a:spcPct val="150000"/>
              </a:lnSpc>
            </a:pPr>
            <a:r>
              <a:rPr lang="ru-RU" sz="1400" dirty="0">
                <a:solidFill>
                  <a:schemeClr val="bg1"/>
                </a:solidFill>
                <a:latin typeface="Arial" panose="020B0604020202020204" pitchFamily="34" charset="0"/>
                <a:cs typeface="Arial" panose="020B0604020202020204" pitchFamily="34" charset="0"/>
              </a:rPr>
              <a:t>Без друга в жизни туго.</a:t>
            </a:r>
          </a:p>
          <a:p>
            <a:pPr>
              <a:lnSpc>
                <a:spcPct val="150000"/>
              </a:lnSpc>
            </a:pPr>
            <a:r>
              <a:rPr lang="ru-RU" sz="1400" dirty="0">
                <a:solidFill>
                  <a:schemeClr val="bg1"/>
                </a:solidFill>
                <a:latin typeface="Arial" panose="020B0604020202020204" pitchFamily="34" charset="0"/>
                <a:cs typeface="Arial" panose="020B0604020202020204" pitchFamily="34" charset="0"/>
              </a:rPr>
              <a:t>Был бы друг – будет и досуг.</a:t>
            </a:r>
          </a:p>
          <a:p>
            <a:pPr>
              <a:lnSpc>
                <a:spcPct val="150000"/>
              </a:lnSpc>
            </a:pPr>
            <a:r>
              <a:rPr lang="ru-RU" sz="1400" dirty="0">
                <a:solidFill>
                  <a:schemeClr val="bg1"/>
                </a:solidFill>
                <a:latin typeface="Arial" panose="020B0604020202020204" pitchFamily="34" charset="0"/>
                <a:cs typeface="Arial" panose="020B0604020202020204" pitchFamily="34" charset="0"/>
              </a:rPr>
              <a:t>Верному другу цены нет.</a:t>
            </a:r>
          </a:p>
          <a:p>
            <a:pPr>
              <a:lnSpc>
                <a:spcPct val="150000"/>
              </a:lnSpc>
            </a:pPr>
            <a:r>
              <a:rPr lang="ru-RU" sz="1400" dirty="0">
                <a:solidFill>
                  <a:schemeClr val="bg1"/>
                </a:solidFill>
                <a:latin typeface="Arial" panose="020B0604020202020204" pitchFamily="34" charset="0"/>
                <a:cs typeface="Arial" panose="020B0604020202020204" pitchFamily="34" charset="0"/>
              </a:rPr>
              <a:t>Вода у друга лучше, чем у врага – мёд.</a:t>
            </a:r>
          </a:p>
          <a:p>
            <a:pPr>
              <a:lnSpc>
                <a:spcPct val="150000"/>
              </a:lnSpc>
            </a:pPr>
            <a:r>
              <a:rPr lang="ru-RU" sz="1400" dirty="0">
                <a:solidFill>
                  <a:schemeClr val="bg1"/>
                </a:solidFill>
                <a:latin typeface="Arial" panose="020B0604020202020204" pitchFamily="34" charset="0"/>
                <a:cs typeface="Arial" panose="020B0604020202020204" pitchFamily="34" charset="0"/>
              </a:rPr>
              <a:t>Дерево держится корнями, а человек — друзьями.</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 великая сила.</a:t>
            </a:r>
          </a:p>
          <a:p>
            <a:pPr>
              <a:lnSpc>
                <a:spcPct val="150000"/>
              </a:lnSpc>
            </a:pPr>
            <a:r>
              <a:rPr lang="ru-RU" sz="1400" dirty="0">
                <a:solidFill>
                  <a:schemeClr val="bg1"/>
                </a:solidFill>
                <a:latin typeface="Arial" panose="020B0604020202020204" pitchFamily="34" charset="0"/>
                <a:cs typeface="Arial" panose="020B0604020202020204" pitchFamily="34" charset="0"/>
              </a:rPr>
              <a:t>Друзья познаются в беде.</a:t>
            </a:r>
          </a:p>
          <a:p>
            <a:pPr>
              <a:lnSpc>
                <a:spcPct val="150000"/>
              </a:lnSpc>
            </a:pPr>
            <a:r>
              <a:rPr lang="ru-RU" sz="1400" dirty="0">
                <a:solidFill>
                  <a:schemeClr val="bg1"/>
                </a:solidFill>
                <a:latin typeface="Arial" panose="020B0604020202020204" pitchFamily="34" charset="0"/>
                <a:cs typeface="Arial" panose="020B0604020202020204" pitchFamily="34" charset="0"/>
              </a:rPr>
              <a:t>Нет друга — ищи, а нашел — береги.</a:t>
            </a:r>
          </a:p>
          <a:p>
            <a:pPr>
              <a:lnSpc>
                <a:spcPct val="150000"/>
              </a:lnSpc>
            </a:pPr>
            <a:r>
              <a:rPr lang="ru-RU" sz="1400" dirty="0">
                <a:solidFill>
                  <a:schemeClr val="bg1"/>
                </a:solidFill>
                <a:latin typeface="Arial" panose="020B0604020202020204" pitchFamily="34" charset="0"/>
                <a:cs typeface="Arial" panose="020B0604020202020204" pitchFamily="34" charset="0"/>
              </a:rPr>
              <a:t>Старый друг лучше новых двух.</a:t>
            </a:r>
          </a:p>
          <a:p>
            <a:pPr>
              <a:lnSpc>
                <a:spcPct val="150000"/>
              </a:lnSpc>
            </a:pPr>
            <a:r>
              <a:rPr lang="ru-RU" sz="1400" dirty="0">
                <a:solidFill>
                  <a:schemeClr val="bg1"/>
                </a:solidFill>
                <a:latin typeface="Arial" panose="020B0604020202020204" pitchFamily="34" charset="0"/>
                <a:cs typeface="Arial" panose="020B0604020202020204" pitchFamily="34" charset="0"/>
              </a:rPr>
              <a:t>Не имей сто рублей, а имей сто друзей. </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 как стекло, разобьешь – не сложишь. </a:t>
            </a:r>
          </a:p>
          <a:p>
            <a:pPr>
              <a:lnSpc>
                <a:spcPct val="150000"/>
              </a:lnSpc>
            </a:pPr>
            <a:r>
              <a:rPr lang="ru-RU" sz="1400" dirty="0">
                <a:solidFill>
                  <a:schemeClr val="bg1"/>
                </a:solidFill>
                <a:latin typeface="Arial" panose="020B0604020202020204" pitchFamily="34" charset="0"/>
                <a:cs typeface="Arial" panose="020B0604020202020204" pitchFamily="34" charset="0"/>
              </a:rPr>
              <a:t>Один за всех, и все за одного. </a:t>
            </a:r>
          </a:p>
          <a:p>
            <a:pPr>
              <a:lnSpc>
                <a:spcPct val="150000"/>
              </a:lnSpc>
            </a:pPr>
            <a:r>
              <a:rPr lang="ru-RU" sz="1400" dirty="0">
                <a:solidFill>
                  <a:schemeClr val="bg1"/>
                </a:solidFill>
                <a:latin typeface="Arial" panose="020B0604020202020204" pitchFamily="34" charset="0"/>
                <a:cs typeface="Arial" panose="020B0604020202020204" pitchFamily="34" charset="0"/>
              </a:rPr>
              <a:t>Человек без друзей, что дерево без корней. </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 самое, дорогое сокровище. </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Дружба, дороже денег. </a:t>
            </a:r>
          </a:p>
          <a:p>
            <a:pPr>
              <a:lnSpc>
                <a:spcPct val="150000"/>
              </a:lnSpc>
            </a:pPr>
            <a:r>
              <a:rPr lang="ru-RU" sz="1400" dirty="0">
                <a:solidFill>
                  <a:schemeClr val="bg1"/>
                </a:solidFill>
                <a:latin typeface="Arial" panose="020B0604020202020204" pitchFamily="34" charset="0"/>
                <a:cs typeface="Arial" panose="020B0604020202020204" pitchFamily="34" charset="0"/>
              </a:rPr>
              <a:t>Доброе слово дороже богатства. </a:t>
            </a:r>
          </a:p>
          <a:p>
            <a:pPr>
              <a:lnSpc>
                <a:spcPct val="150000"/>
              </a:lnSpc>
            </a:pPr>
            <a:r>
              <a:rPr lang="ru-RU" sz="1400" dirty="0">
                <a:solidFill>
                  <a:schemeClr val="bg1"/>
                </a:solidFill>
                <a:latin typeface="Arial" panose="020B0604020202020204" pitchFamily="34" charset="0"/>
                <a:cs typeface="Arial" panose="020B0604020202020204" pitchFamily="34" charset="0"/>
              </a:rPr>
              <a:t>Ради друга терпи и пургу и снег. Скатерть со стола — и дружба сплыла.</a:t>
            </a:r>
          </a:p>
        </p:txBody>
      </p:sp>
      <p:sp>
        <p:nvSpPr>
          <p:cNvPr id="5" name="Прямоугольник 4"/>
          <p:cNvSpPr/>
          <p:nvPr/>
        </p:nvSpPr>
        <p:spPr>
          <a:xfrm>
            <a:off x="66270" y="476672"/>
            <a:ext cx="4145689" cy="707886"/>
          </a:xfrm>
          <a:prstGeom prst="rect">
            <a:avLst/>
          </a:prstGeom>
          <a:noFill/>
        </p:spPr>
        <p:txBody>
          <a:bodyPr wrap="square" lIns="91440" tIns="45720" rIns="91440" bIns="45720">
            <a:spAutoFit/>
          </a:bodyPr>
          <a:lstStyle/>
          <a:p>
            <a:pPr algn="ctr"/>
            <a:r>
              <a:rPr lang="ru-RU" sz="40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Приложение 5</a:t>
            </a:r>
            <a:endParaRPr lang="ru-RU" sz="40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196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ped-kopilka.ru/upload/blogs2/2017/3/45083_e098f6da2f2ca60fe7d6da0d026a0de4.jpg.jpg"/>
          <p:cNvPicPr/>
          <p:nvPr/>
        </p:nvPicPr>
        <p:blipFill>
          <a:blip r:embed="rId2">
            <a:extLst>
              <a:ext uri="{28A0092B-C50C-407E-A947-70E740481C1C}">
                <a14:useLocalDpi xmlns:a14="http://schemas.microsoft.com/office/drawing/2010/main" val="0"/>
              </a:ext>
            </a:extLst>
          </a:blip>
          <a:srcRect/>
          <a:stretch>
            <a:fillRect/>
          </a:stretch>
        </p:blipFill>
        <p:spPr bwMode="auto">
          <a:xfrm>
            <a:off x="3637843" y="2132856"/>
            <a:ext cx="4644008" cy="3888432"/>
          </a:xfrm>
          <a:prstGeom prst="rect">
            <a:avLst/>
          </a:prstGeom>
          <a:ln>
            <a:noFill/>
          </a:ln>
          <a:effectLst>
            <a:softEdge rad="112500"/>
          </a:effectLst>
        </p:spPr>
      </p:pic>
      <p:sp>
        <p:nvSpPr>
          <p:cNvPr id="5" name="Прямоугольник 4"/>
          <p:cNvSpPr/>
          <p:nvPr/>
        </p:nvSpPr>
        <p:spPr>
          <a:xfrm>
            <a:off x="64096" y="908720"/>
            <a:ext cx="8712968" cy="6124754"/>
          </a:xfrm>
          <a:prstGeom prst="rect">
            <a:avLst/>
          </a:prstGeom>
        </p:spPr>
        <p:txBody>
          <a:bodyPr wrap="square">
            <a:spAutoFit/>
          </a:bodyPr>
          <a:lstStyle/>
          <a:p>
            <a:pPr algn="ctr"/>
            <a:r>
              <a:rPr lang="ru-RU" sz="1400" b="1" dirty="0">
                <a:solidFill>
                  <a:srgbClr val="FFFF00"/>
                </a:solidFill>
                <a:latin typeface="Arial" panose="020B0604020202020204" pitchFamily="34" charset="0"/>
                <a:cs typeface="Arial" panose="020B0604020202020204" pitchFamily="34" charset="0"/>
              </a:rPr>
              <a:t>Стихотворения для заучивания, используемые в работе над </a:t>
            </a:r>
            <a:r>
              <a:rPr lang="ru-RU" sz="1400" b="1" dirty="0" smtClean="0">
                <a:solidFill>
                  <a:srgbClr val="FFFF00"/>
                </a:solidFill>
                <a:latin typeface="Arial" panose="020B0604020202020204" pitchFamily="34" charset="0"/>
                <a:cs typeface="Arial" panose="020B0604020202020204" pitchFamily="34" charset="0"/>
              </a:rPr>
              <a:t>проектом</a:t>
            </a:r>
          </a:p>
          <a:p>
            <a:pPr algn="ctr"/>
            <a:endParaRPr lang="ru-RU" sz="1400" b="1" dirty="0">
              <a:solidFill>
                <a:srgbClr val="FFFF00"/>
              </a:solidFill>
              <a:latin typeface="Arial" panose="020B0604020202020204" pitchFamily="34" charset="0"/>
              <a:cs typeface="Arial" panose="020B0604020202020204" pitchFamily="34" charset="0"/>
            </a:endParaRPr>
          </a:p>
          <a:p>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Про дружбу. </a:t>
            </a:r>
          </a:p>
          <a:p>
            <a:r>
              <a:rPr lang="ru-RU" sz="1400" dirty="0">
                <a:solidFill>
                  <a:schemeClr val="bg1"/>
                </a:solidFill>
                <a:latin typeface="Arial" panose="020B0604020202020204" pitchFamily="34" charset="0"/>
                <a:cs typeface="Arial" panose="020B0604020202020204" pitchFamily="34" charset="0"/>
              </a:rPr>
              <a:t>Дружит с солнцем ветерок,</a:t>
            </a:r>
          </a:p>
          <a:p>
            <a:r>
              <a:rPr lang="ru-RU" sz="1400" dirty="0">
                <a:solidFill>
                  <a:schemeClr val="bg1"/>
                </a:solidFill>
                <a:latin typeface="Arial" panose="020B0604020202020204" pitchFamily="34" charset="0"/>
                <a:cs typeface="Arial" panose="020B0604020202020204" pitchFamily="34" charset="0"/>
              </a:rPr>
              <a:t>А роса – с травою.</a:t>
            </a:r>
          </a:p>
          <a:p>
            <a:r>
              <a:rPr lang="ru-RU" sz="1400" dirty="0">
                <a:solidFill>
                  <a:schemeClr val="bg1"/>
                </a:solidFill>
                <a:latin typeface="Arial" panose="020B0604020202020204" pitchFamily="34" charset="0"/>
                <a:cs typeface="Arial" panose="020B0604020202020204" pitchFamily="34" charset="0"/>
              </a:rPr>
              <a:t>Дружит с бабочкой цветок,</a:t>
            </a:r>
          </a:p>
          <a:p>
            <a:r>
              <a:rPr lang="ru-RU" sz="1400" dirty="0">
                <a:solidFill>
                  <a:schemeClr val="bg1"/>
                </a:solidFill>
                <a:latin typeface="Arial" panose="020B0604020202020204" pitchFamily="34" charset="0"/>
                <a:cs typeface="Arial" panose="020B0604020202020204" pitchFamily="34" charset="0"/>
              </a:rPr>
              <a:t>Дружим мы с тобою. </a:t>
            </a:r>
          </a:p>
          <a:p>
            <a:r>
              <a:rPr lang="ru-RU" sz="1400" dirty="0">
                <a:solidFill>
                  <a:schemeClr val="bg1"/>
                </a:solidFill>
                <a:latin typeface="Arial" panose="020B0604020202020204" pitchFamily="34" charset="0"/>
                <a:cs typeface="Arial" panose="020B0604020202020204" pitchFamily="34" charset="0"/>
              </a:rPr>
              <a:t>Всё с друзьями пополам,</a:t>
            </a:r>
          </a:p>
          <a:p>
            <a:r>
              <a:rPr lang="ru-RU" sz="1400" dirty="0">
                <a:solidFill>
                  <a:schemeClr val="bg1"/>
                </a:solidFill>
                <a:latin typeface="Arial" panose="020B0604020202020204" pitchFamily="34" charset="0"/>
                <a:cs typeface="Arial" panose="020B0604020202020204" pitchFamily="34" charset="0"/>
              </a:rPr>
              <a:t>Поделить мы рады!</a:t>
            </a:r>
          </a:p>
          <a:p>
            <a:r>
              <a:rPr lang="ru-RU" sz="1400" dirty="0">
                <a:solidFill>
                  <a:schemeClr val="bg1"/>
                </a:solidFill>
                <a:latin typeface="Arial" panose="020B0604020202020204" pitchFamily="34" charset="0"/>
                <a:cs typeface="Arial" panose="020B0604020202020204" pitchFamily="34" charset="0"/>
              </a:rPr>
              <a:t>Только ссориться друзьям,</a:t>
            </a:r>
          </a:p>
          <a:p>
            <a:r>
              <a:rPr lang="ru-RU" sz="1400" dirty="0">
                <a:solidFill>
                  <a:schemeClr val="bg1"/>
                </a:solidFill>
                <a:latin typeface="Arial" panose="020B0604020202020204" pitchFamily="34" charset="0"/>
                <a:cs typeface="Arial" panose="020B0604020202020204" pitchFamily="34" charset="0"/>
              </a:rPr>
              <a:t>Никогда не надо! (Энтин Юрий)</a:t>
            </a:r>
          </a:p>
          <a:p>
            <a:endParaRPr lang="ru-RU" sz="1400" b="1" dirty="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Подружки. </a:t>
            </a:r>
          </a:p>
          <a:p>
            <a:r>
              <a:rPr lang="ru-RU" sz="1400" dirty="0">
                <a:solidFill>
                  <a:schemeClr val="bg1"/>
                </a:solidFill>
                <a:latin typeface="Arial" panose="020B0604020202020204" pitchFamily="34" charset="0"/>
                <a:cs typeface="Arial" panose="020B0604020202020204" pitchFamily="34" charset="0"/>
              </a:rPr>
              <a:t>Мы поссорились с подружкой,</a:t>
            </a:r>
          </a:p>
          <a:p>
            <a:r>
              <a:rPr lang="ru-RU" sz="1400" dirty="0">
                <a:solidFill>
                  <a:schemeClr val="bg1"/>
                </a:solidFill>
                <a:latin typeface="Arial" panose="020B0604020202020204" pitchFamily="34" charset="0"/>
                <a:cs typeface="Arial" panose="020B0604020202020204" pitchFamily="34" charset="0"/>
              </a:rPr>
              <a:t>И уселись по углам.</a:t>
            </a:r>
          </a:p>
          <a:p>
            <a:r>
              <a:rPr lang="ru-RU" sz="1400" dirty="0">
                <a:solidFill>
                  <a:schemeClr val="bg1"/>
                </a:solidFill>
                <a:latin typeface="Arial" panose="020B0604020202020204" pitchFamily="34" charset="0"/>
                <a:cs typeface="Arial" panose="020B0604020202020204" pitchFamily="34" charset="0"/>
              </a:rPr>
              <a:t>Очень скучно друг без дружки!</a:t>
            </a:r>
          </a:p>
          <a:p>
            <a:r>
              <a:rPr lang="ru-RU" sz="1400" dirty="0">
                <a:solidFill>
                  <a:schemeClr val="bg1"/>
                </a:solidFill>
                <a:latin typeface="Arial" panose="020B0604020202020204" pitchFamily="34" charset="0"/>
                <a:cs typeface="Arial" panose="020B0604020202020204" pitchFamily="34" charset="0"/>
              </a:rPr>
              <a:t>Помириться нужно нам.</a:t>
            </a:r>
          </a:p>
          <a:p>
            <a:r>
              <a:rPr lang="ru-RU" sz="1400" dirty="0">
                <a:solidFill>
                  <a:schemeClr val="bg1"/>
                </a:solidFill>
                <a:latin typeface="Arial" panose="020B0604020202020204" pitchFamily="34" charset="0"/>
                <a:cs typeface="Arial" panose="020B0604020202020204" pitchFamily="34" charset="0"/>
              </a:rPr>
              <a:t>Я ее не обижала –</a:t>
            </a:r>
          </a:p>
          <a:p>
            <a:r>
              <a:rPr lang="ru-RU" sz="1400" dirty="0">
                <a:solidFill>
                  <a:schemeClr val="bg1"/>
                </a:solidFill>
                <a:latin typeface="Arial" panose="020B0604020202020204" pitchFamily="34" charset="0"/>
                <a:cs typeface="Arial" panose="020B0604020202020204" pitchFamily="34" charset="0"/>
              </a:rPr>
              <a:t>Только мишку подержала,</a:t>
            </a:r>
          </a:p>
          <a:p>
            <a:r>
              <a:rPr lang="ru-RU" sz="1400" dirty="0">
                <a:solidFill>
                  <a:schemeClr val="bg1"/>
                </a:solidFill>
                <a:latin typeface="Arial" panose="020B0604020202020204" pitchFamily="34" charset="0"/>
                <a:cs typeface="Arial" panose="020B0604020202020204" pitchFamily="34" charset="0"/>
              </a:rPr>
              <a:t>Только с мишкой убежала,</a:t>
            </a:r>
          </a:p>
          <a:p>
            <a:r>
              <a:rPr lang="ru-RU" sz="1400" dirty="0">
                <a:solidFill>
                  <a:schemeClr val="bg1"/>
                </a:solidFill>
                <a:latin typeface="Arial" panose="020B0604020202020204" pitchFamily="34" charset="0"/>
                <a:cs typeface="Arial" panose="020B0604020202020204" pitchFamily="34" charset="0"/>
              </a:rPr>
              <a:t>И сказала: «Не отдам!». </a:t>
            </a:r>
          </a:p>
          <a:p>
            <a:r>
              <a:rPr lang="ru-RU" sz="1400" dirty="0">
                <a:solidFill>
                  <a:schemeClr val="bg1"/>
                </a:solidFill>
                <a:latin typeface="Arial" panose="020B0604020202020204" pitchFamily="34" charset="0"/>
                <a:cs typeface="Arial" panose="020B0604020202020204" pitchFamily="34" charset="0"/>
              </a:rPr>
              <a:t>Я пойду и помирюсь,</a:t>
            </a:r>
          </a:p>
          <a:p>
            <a:r>
              <a:rPr lang="ru-RU" sz="1400" dirty="0">
                <a:solidFill>
                  <a:schemeClr val="bg1"/>
                </a:solidFill>
                <a:latin typeface="Arial" panose="020B0604020202020204" pitchFamily="34" charset="0"/>
                <a:cs typeface="Arial" panose="020B0604020202020204" pitchFamily="34" charset="0"/>
              </a:rPr>
              <a:t>Дам ей мишку, извинюсь,</a:t>
            </a:r>
          </a:p>
          <a:p>
            <a:r>
              <a:rPr lang="ru-RU" sz="1400" dirty="0">
                <a:solidFill>
                  <a:schemeClr val="bg1"/>
                </a:solidFill>
                <a:latin typeface="Arial" panose="020B0604020202020204" pitchFamily="34" charset="0"/>
                <a:cs typeface="Arial" panose="020B0604020202020204" pitchFamily="34" charset="0"/>
              </a:rPr>
              <a:t>Дам ей мячик, дам трамвай,</a:t>
            </a:r>
          </a:p>
          <a:p>
            <a:r>
              <a:rPr lang="ru-RU" sz="1400" dirty="0">
                <a:solidFill>
                  <a:schemeClr val="bg1"/>
                </a:solidFill>
                <a:latin typeface="Arial" panose="020B0604020202020204" pitchFamily="34" charset="0"/>
                <a:cs typeface="Arial" panose="020B0604020202020204" pitchFamily="34" charset="0"/>
              </a:rPr>
              <a:t>И скажу: «Играть давай!» ( А. Кузнецова)</a:t>
            </a:r>
          </a:p>
          <a:p>
            <a:endParaRPr lang="ru-RU" sz="1400" dirty="0">
              <a:solidFill>
                <a:schemeClr val="bg1"/>
              </a:solidFill>
              <a:latin typeface="Arial" panose="020B0604020202020204" pitchFamily="34" charset="0"/>
              <a:cs typeface="Arial" panose="020B0604020202020204" pitchFamily="34" charset="0"/>
            </a:endParaRPr>
          </a:p>
          <a:p>
            <a:endParaRPr lang="ru-RU" sz="1400" dirty="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1971199" y="33066"/>
            <a:ext cx="5173276" cy="923330"/>
          </a:xfrm>
          <a:prstGeom prst="rect">
            <a:avLst/>
          </a:prstGeom>
          <a:noFill/>
          <a:ln>
            <a:solidFill>
              <a:srgbClr val="0070C0"/>
            </a:solidFill>
          </a:ln>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Приложение 6</a:t>
            </a:r>
            <a:endParaRPr lang="ru-RU" sz="5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259619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ped-kopilka.ru/upload/blogs2/2017/3/45083_62903b8abdee9845a734def6c62d9492.jpg.jpg"/>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340768"/>
            <a:ext cx="4145836" cy="1887860"/>
          </a:xfrm>
          <a:prstGeom prst="rect">
            <a:avLst/>
          </a:prstGeom>
          <a:ln>
            <a:noFill/>
          </a:ln>
          <a:effectLst>
            <a:softEdge rad="112500"/>
          </a:effectLst>
        </p:spPr>
      </p:pic>
      <p:sp>
        <p:nvSpPr>
          <p:cNvPr id="5" name="Прямоугольник 4"/>
          <p:cNvSpPr/>
          <p:nvPr/>
        </p:nvSpPr>
        <p:spPr>
          <a:xfrm>
            <a:off x="5467" y="501459"/>
            <a:ext cx="8820472" cy="6340197"/>
          </a:xfrm>
          <a:prstGeom prst="rect">
            <a:avLst/>
          </a:prstGeom>
        </p:spPr>
        <p:txBody>
          <a:bodyPr wrap="square">
            <a:spAutoFit/>
          </a:bodyPr>
          <a:lstStyle/>
          <a:p>
            <a:r>
              <a:rPr lang="ru-RU" sz="1400" b="1" dirty="0">
                <a:solidFill>
                  <a:srgbClr val="FFFF00"/>
                </a:solidFill>
                <a:latin typeface="Arial" panose="020B0604020202020204" pitchFamily="34" charset="0"/>
                <a:cs typeface="Arial" panose="020B0604020202020204" pitchFamily="34" charset="0"/>
              </a:rPr>
              <a:t>Пальчиковые игры, используемые в работе над проектом</a:t>
            </a:r>
            <a:r>
              <a:rPr lang="ru-RU" sz="1400" dirty="0" smtClean="0">
                <a:solidFill>
                  <a:srgbClr val="FFFF00"/>
                </a:solidFill>
                <a:latin typeface="Arial" panose="020B0604020202020204" pitchFamily="34" charset="0"/>
                <a:cs typeface="Arial" panose="020B0604020202020204" pitchFamily="34" charset="0"/>
              </a:rPr>
              <a:t>.</a:t>
            </a:r>
          </a:p>
          <a:p>
            <a:endParaRPr lang="ru-RU" sz="1400" dirty="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В гости к пальчику большому</a:t>
            </a:r>
            <a:r>
              <a:rPr lang="ru-RU" sz="1400" dirty="0">
                <a:solidFill>
                  <a:schemeClr val="bg1"/>
                </a:solidFill>
                <a:latin typeface="Arial" panose="020B0604020202020204" pitchFamily="34" charset="0"/>
                <a:cs typeface="Arial" panose="020B0604020202020204" pitchFamily="34" charset="0"/>
              </a:rPr>
              <a:t>.</a:t>
            </a:r>
          </a:p>
          <a:p>
            <a:r>
              <a:rPr lang="ru-RU" sz="1400" dirty="0">
                <a:solidFill>
                  <a:schemeClr val="bg1"/>
                </a:solidFill>
                <a:latin typeface="Arial" panose="020B0604020202020204" pitchFamily="34" charset="0"/>
                <a:cs typeface="Arial" panose="020B0604020202020204" pitchFamily="34" charset="0"/>
              </a:rPr>
              <a:t>В гости к пальчику большому,</a:t>
            </a:r>
          </a:p>
          <a:p>
            <a:r>
              <a:rPr lang="ru-RU" sz="1400" dirty="0">
                <a:solidFill>
                  <a:schemeClr val="bg1"/>
                </a:solidFill>
                <a:latin typeface="Arial" panose="020B0604020202020204" pitchFamily="34" charset="0"/>
                <a:cs typeface="Arial" panose="020B0604020202020204" pitchFamily="34" charset="0"/>
              </a:rPr>
              <a:t>Приходили прямо к дому</a:t>
            </a:r>
          </a:p>
          <a:p>
            <a:r>
              <a:rPr lang="ru-RU" sz="1400" dirty="0">
                <a:solidFill>
                  <a:schemeClr val="bg1"/>
                </a:solidFill>
                <a:latin typeface="Arial" panose="020B0604020202020204" pitchFamily="34" charset="0"/>
                <a:cs typeface="Arial" panose="020B0604020202020204" pitchFamily="34" charset="0"/>
              </a:rPr>
              <a:t>Указательный и средний, </a:t>
            </a:r>
          </a:p>
          <a:p>
            <a:r>
              <a:rPr lang="ru-RU" sz="1400" dirty="0">
                <a:solidFill>
                  <a:schemeClr val="bg1"/>
                </a:solidFill>
                <a:latin typeface="Arial" panose="020B0604020202020204" pitchFamily="34" charset="0"/>
                <a:cs typeface="Arial" panose="020B0604020202020204" pitchFamily="34" charset="0"/>
              </a:rPr>
              <a:t>Безымянный и последний. </a:t>
            </a:r>
          </a:p>
          <a:p>
            <a:r>
              <a:rPr lang="ru-RU" sz="1400" dirty="0">
                <a:solidFill>
                  <a:schemeClr val="bg1"/>
                </a:solidFill>
                <a:latin typeface="Arial" panose="020B0604020202020204" pitchFamily="34" charset="0"/>
                <a:cs typeface="Arial" panose="020B0604020202020204" pitchFamily="34" charset="0"/>
              </a:rPr>
              <a:t>Сам мизинчик-малышок, </a:t>
            </a:r>
          </a:p>
          <a:p>
            <a:r>
              <a:rPr lang="ru-RU" sz="1400" dirty="0">
                <a:solidFill>
                  <a:schemeClr val="bg1"/>
                </a:solidFill>
                <a:latin typeface="Arial" panose="020B0604020202020204" pitchFamily="34" charset="0"/>
                <a:cs typeface="Arial" panose="020B0604020202020204" pitchFamily="34" charset="0"/>
              </a:rPr>
              <a:t>Постучался на порог. </a:t>
            </a:r>
          </a:p>
          <a:p>
            <a:r>
              <a:rPr lang="ru-RU" sz="1400" dirty="0">
                <a:solidFill>
                  <a:schemeClr val="bg1"/>
                </a:solidFill>
                <a:latin typeface="Arial" panose="020B0604020202020204" pitchFamily="34" charset="0"/>
                <a:cs typeface="Arial" panose="020B0604020202020204" pitchFamily="34" charset="0"/>
              </a:rPr>
              <a:t>Вместе пальчики-друзья, </a:t>
            </a:r>
          </a:p>
          <a:p>
            <a:r>
              <a:rPr lang="ru-RU" sz="1400" dirty="0">
                <a:solidFill>
                  <a:schemeClr val="bg1"/>
                </a:solidFill>
                <a:latin typeface="Arial" panose="020B0604020202020204" pitchFamily="34" charset="0"/>
                <a:cs typeface="Arial" panose="020B0604020202020204" pitchFamily="34" charset="0"/>
              </a:rPr>
              <a:t>Друг без друга им нельзя.</a:t>
            </a:r>
          </a:p>
          <a:p>
            <a:endParaRPr lang="ru-RU" sz="1400" dirty="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Апельсин </a:t>
            </a:r>
          </a:p>
          <a:p>
            <a:r>
              <a:rPr lang="ru-RU" sz="1400" dirty="0">
                <a:solidFill>
                  <a:schemeClr val="bg1"/>
                </a:solidFill>
                <a:latin typeface="Arial" panose="020B0604020202020204" pitchFamily="34" charset="0"/>
                <a:cs typeface="Arial" panose="020B0604020202020204" pitchFamily="34" charset="0"/>
              </a:rPr>
              <a:t>Мы делили апельсин. </a:t>
            </a:r>
          </a:p>
          <a:p>
            <a:r>
              <a:rPr lang="ru-RU" sz="1400" dirty="0">
                <a:solidFill>
                  <a:schemeClr val="bg1"/>
                </a:solidFill>
                <a:latin typeface="Arial" panose="020B0604020202020204" pitchFamily="34" charset="0"/>
                <a:cs typeface="Arial" panose="020B0604020202020204" pitchFamily="34" charset="0"/>
              </a:rPr>
              <a:t>Много нас , а он – один! (Левая рука в кулачке, правая ее обхватывает) </a:t>
            </a:r>
          </a:p>
          <a:p>
            <a:r>
              <a:rPr lang="ru-RU" sz="1400" dirty="0">
                <a:solidFill>
                  <a:schemeClr val="bg1"/>
                </a:solidFill>
                <a:latin typeface="Arial" panose="020B0604020202020204" pitchFamily="34" charset="0"/>
                <a:cs typeface="Arial" panose="020B0604020202020204" pitchFamily="34" charset="0"/>
              </a:rPr>
              <a:t>Эта долька – для ежа (Правой рукой поочередно разжимаем пальцы левой руки, начиная с мизинчика). </a:t>
            </a:r>
          </a:p>
          <a:p>
            <a:r>
              <a:rPr lang="ru-RU" sz="1400" dirty="0">
                <a:solidFill>
                  <a:schemeClr val="bg1"/>
                </a:solidFill>
                <a:latin typeface="Arial" panose="020B0604020202020204" pitchFamily="34" charset="0"/>
                <a:cs typeface="Arial" panose="020B0604020202020204" pitchFamily="34" charset="0"/>
              </a:rPr>
              <a:t>Эта долька – для чижа. </a:t>
            </a:r>
          </a:p>
          <a:p>
            <a:r>
              <a:rPr lang="ru-RU" sz="1400" dirty="0">
                <a:solidFill>
                  <a:schemeClr val="bg1"/>
                </a:solidFill>
                <a:latin typeface="Arial" panose="020B0604020202020204" pitchFamily="34" charset="0"/>
                <a:cs typeface="Arial" panose="020B0604020202020204" pitchFamily="34" charset="0"/>
              </a:rPr>
              <a:t>Эта долька – для котят. </a:t>
            </a:r>
          </a:p>
          <a:p>
            <a:r>
              <a:rPr lang="ru-RU" sz="1400" dirty="0">
                <a:solidFill>
                  <a:schemeClr val="bg1"/>
                </a:solidFill>
                <a:latin typeface="Arial" panose="020B0604020202020204" pitchFamily="34" charset="0"/>
                <a:cs typeface="Arial" panose="020B0604020202020204" pitchFamily="34" charset="0"/>
              </a:rPr>
              <a:t>Эта долька — для утят. </a:t>
            </a:r>
          </a:p>
          <a:p>
            <a:r>
              <a:rPr lang="ru-RU" sz="1400" dirty="0">
                <a:solidFill>
                  <a:schemeClr val="bg1"/>
                </a:solidFill>
                <a:latin typeface="Arial" panose="020B0604020202020204" pitchFamily="34" charset="0"/>
                <a:cs typeface="Arial" panose="020B0604020202020204" pitchFamily="34" charset="0"/>
              </a:rPr>
              <a:t>Эта долька — для бобра. </a:t>
            </a:r>
          </a:p>
          <a:p>
            <a:r>
              <a:rPr lang="ru-RU" sz="1400" dirty="0">
                <a:solidFill>
                  <a:schemeClr val="bg1"/>
                </a:solidFill>
                <a:latin typeface="Arial" panose="020B0604020202020204" pitchFamily="34" charset="0"/>
                <a:cs typeface="Arial" panose="020B0604020202020204" pitchFamily="34" charset="0"/>
              </a:rPr>
              <a:t>А для волка – кожура! (Встряхиваем обе кисти)</a:t>
            </a:r>
          </a:p>
          <a:p>
            <a:endParaRPr lang="ru-RU" sz="1400" dirty="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Сороконожки. </a:t>
            </a:r>
          </a:p>
          <a:p>
            <a:r>
              <a:rPr lang="ru-RU" sz="1400" dirty="0">
                <a:solidFill>
                  <a:schemeClr val="bg1"/>
                </a:solidFill>
                <a:latin typeface="Arial" panose="020B0604020202020204" pitchFamily="34" charset="0"/>
                <a:cs typeface="Arial" panose="020B0604020202020204" pitchFamily="34" charset="0"/>
              </a:rPr>
              <a:t>Две сороконожки, </a:t>
            </a:r>
          </a:p>
          <a:p>
            <a:r>
              <a:rPr lang="ru-RU" sz="1400" dirty="0">
                <a:solidFill>
                  <a:schemeClr val="bg1"/>
                </a:solidFill>
                <a:latin typeface="Arial" panose="020B0604020202020204" pitchFamily="34" charset="0"/>
                <a:cs typeface="Arial" panose="020B0604020202020204" pitchFamily="34" charset="0"/>
              </a:rPr>
              <a:t>Бежали по дорожке. (Средний и указательный пальчики обеих рук идут навстречу друг другу) </a:t>
            </a:r>
          </a:p>
          <a:p>
            <a:r>
              <a:rPr lang="ru-RU" sz="1400" dirty="0">
                <a:solidFill>
                  <a:schemeClr val="bg1"/>
                </a:solidFill>
                <a:latin typeface="Arial" panose="020B0604020202020204" pitchFamily="34" charset="0"/>
                <a:cs typeface="Arial" panose="020B0604020202020204" pitchFamily="34" charset="0"/>
              </a:rPr>
              <a:t>Встретились, (Ладошки смотрят друг на друга) </a:t>
            </a:r>
          </a:p>
          <a:p>
            <a:r>
              <a:rPr lang="ru-RU" sz="1400" dirty="0">
                <a:solidFill>
                  <a:schemeClr val="bg1"/>
                </a:solidFill>
                <a:latin typeface="Arial" panose="020B0604020202020204" pitchFamily="34" charset="0"/>
                <a:cs typeface="Arial" panose="020B0604020202020204" pitchFamily="34" charset="0"/>
              </a:rPr>
              <a:t>Обнялись, (пожать одной рукой другую несколько раз) (Ладошки разжались) </a:t>
            </a:r>
          </a:p>
          <a:p>
            <a:r>
              <a:rPr lang="ru-RU" sz="1400" dirty="0">
                <a:solidFill>
                  <a:schemeClr val="bg1"/>
                </a:solidFill>
                <a:latin typeface="Arial" panose="020B0604020202020204" pitchFamily="34" charset="0"/>
                <a:cs typeface="Arial" panose="020B0604020202020204" pitchFamily="34" charset="0"/>
              </a:rPr>
              <a:t>Насилу расстались – (Разжать ладошки) </a:t>
            </a:r>
          </a:p>
          <a:p>
            <a:r>
              <a:rPr lang="ru-RU" sz="1400" dirty="0">
                <a:solidFill>
                  <a:schemeClr val="bg1"/>
                </a:solidFill>
                <a:latin typeface="Arial" panose="020B0604020202020204" pitchFamily="34" charset="0"/>
                <a:cs typeface="Arial" panose="020B0604020202020204" pitchFamily="34" charset="0"/>
              </a:rPr>
              <a:t>И – попрощались! (Обе руки машут друг другу)</a:t>
            </a:r>
          </a:p>
        </p:txBody>
      </p:sp>
      <p:sp>
        <p:nvSpPr>
          <p:cNvPr id="6" name="Прямоугольник 5"/>
          <p:cNvSpPr/>
          <p:nvPr/>
        </p:nvSpPr>
        <p:spPr>
          <a:xfrm>
            <a:off x="5284598" y="-15445"/>
            <a:ext cx="3844450" cy="707886"/>
          </a:xfrm>
          <a:prstGeom prst="rect">
            <a:avLst/>
          </a:prstGeom>
          <a:noFill/>
        </p:spPr>
        <p:txBody>
          <a:bodyPr wrap="none" lIns="91440" tIns="45720" rIns="91440" bIns="45720">
            <a:spAutoFit/>
          </a:bodyPr>
          <a:lstStyle/>
          <a:p>
            <a:pPr algn="ctr"/>
            <a:r>
              <a:rPr lang="ru-RU" sz="40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Приложение 7</a:t>
            </a:r>
            <a:endParaRPr lang="ru-RU" sz="40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58530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692696"/>
            <a:ext cx="8424936" cy="5863144"/>
          </a:xfrm>
          <a:prstGeom prst="rect">
            <a:avLst/>
          </a:prstGeom>
        </p:spPr>
        <p:txBody>
          <a:bodyPr wrap="square">
            <a:spAutoFit/>
          </a:bodyPr>
          <a:lstStyle/>
          <a:p>
            <a:pPr>
              <a:lnSpc>
                <a:spcPct val="150000"/>
              </a:lnSpc>
            </a:pPr>
            <a:r>
              <a:rPr lang="ru-RU" sz="1400" b="1" dirty="0">
                <a:solidFill>
                  <a:schemeClr val="bg1"/>
                </a:solidFill>
                <a:latin typeface="Arial" panose="020B0604020202020204" pitchFamily="34" charset="0"/>
                <a:cs typeface="Arial" panose="020B0604020202020204" pitchFamily="34" charset="0"/>
              </a:rPr>
              <a:t>Дружные пальчики</a:t>
            </a:r>
            <a:r>
              <a:rPr lang="ru-RU" sz="1400" dirty="0">
                <a:solidFill>
                  <a:schemeClr val="bg1"/>
                </a:solidFill>
                <a:latin typeface="Arial" panose="020B0604020202020204" pitchFamily="34" charset="0"/>
                <a:cs typeface="Arial" panose="020B0604020202020204" pitchFamily="34" charset="0"/>
              </a:rPr>
              <a:t>. </a:t>
            </a:r>
          </a:p>
          <a:p>
            <a:pPr>
              <a:lnSpc>
                <a:spcPct val="150000"/>
              </a:lnSpc>
            </a:pPr>
            <a:r>
              <a:rPr lang="ru-RU" sz="1400" dirty="0">
                <a:solidFill>
                  <a:schemeClr val="bg1"/>
                </a:solidFill>
                <a:latin typeface="Arial" panose="020B0604020202020204" pitchFamily="34" charset="0"/>
                <a:cs typeface="Arial" panose="020B0604020202020204" pitchFamily="34" charset="0"/>
              </a:rPr>
              <a:t>Эти пальчики щипают,(Большим и указательным пальцем щипаем ладонь другой руки ) </a:t>
            </a:r>
          </a:p>
          <a:p>
            <a:pPr>
              <a:lnSpc>
                <a:spcPct val="150000"/>
              </a:lnSpc>
            </a:pPr>
            <a:r>
              <a:rPr lang="ru-RU" sz="1400" dirty="0">
                <a:solidFill>
                  <a:schemeClr val="bg1"/>
                </a:solidFill>
                <a:latin typeface="Arial" panose="020B0604020202020204" pitchFamily="34" charset="0"/>
                <a:cs typeface="Arial" panose="020B0604020202020204" pitchFamily="34" charset="0"/>
              </a:rPr>
              <a:t>Эти пальчики гуляют, (Указательный и средний «идут» по другой руке.) </a:t>
            </a:r>
          </a:p>
          <a:p>
            <a:pPr>
              <a:lnSpc>
                <a:spcPct val="150000"/>
              </a:lnSpc>
            </a:pPr>
            <a:r>
              <a:rPr lang="ru-RU" sz="1400" dirty="0">
                <a:solidFill>
                  <a:schemeClr val="bg1"/>
                </a:solidFill>
                <a:latin typeface="Arial" panose="020B0604020202020204" pitchFamily="34" charset="0"/>
                <a:cs typeface="Arial" panose="020B0604020202020204" pitchFamily="34" charset="0"/>
              </a:rPr>
              <a:t>Эти — любят поболтать, (Средний и безымянный трутся друг об друга) </a:t>
            </a:r>
          </a:p>
          <a:p>
            <a:pPr>
              <a:lnSpc>
                <a:spcPct val="150000"/>
              </a:lnSpc>
            </a:pPr>
            <a:r>
              <a:rPr lang="ru-RU" sz="1400" dirty="0">
                <a:solidFill>
                  <a:schemeClr val="bg1"/>
                </a:solidFill>
                <a:latin typeface="Arial" panose="020B0604020202020204" pitchFamily="34" charset="0"/>
                <a:cs typeface="Arial" panose="020B0604020202020204" pitchFamily="34" charset="0"/>
              </a:rPr>
              <a:t>Эти — тихо подремать, (Безымянный и мизинец прижимаем к ладони.) </a:t>
            </a:r>
          </a:p>
          <a:p>
            <a:pPr>
              <a:lnSpc>
                <a:spcPct val="150000"/>
              </a:lnSpc>
            </a:pPr>
            <a:r>
              <a:rPr lang="ru-RU" sz="1400" dirty="0">
                <a:solidFill>
                  <a:schemeClr val="bg1"/>
                </a:solidFill>
                <a:latin typeface="Arial" panose="020B0604020202020204" pitchFamily="34" charset="0"/>
                <a:cs typeface="Arial" panose="020B0604020202020204" pitchFamily="34" charset="0"/>
              </a:rPr>
              <a:t>А большой с мизинцем - братцем </a:t>
            </a:r>
          </a:p>
          <a:p>
            <a:pPr>
              <a:lnSpc>
                <a:spcPct val="150000"/>
              </a:lnSpc>
            </a:pPr>
            <a:r>
              <a:rPr lang="ru-RU" sz="1400" dirty="0">
                <a:solidFill>
                  <a:schemeClr val="bg1"/>
                </a:solidFill>
                <a:latin typeface="Arial" panose="020B0604020202020204" pitchFamily="34" charset="0"/>
                <a:cs typeface="Arial" panose="020B0604020202020204" pitchFamily="34" charset="0"/>
              </a:rPr>
              <a:t>Могут чисто умываться. (Крутим большим пальцем вокруг мизинца.)</a:t>
            </a:r>
          </a:p>
          <a:p>
            <a:pPr>
              <a:lnSpc>
                <a:spcPct val="150000"/>
              </a:lnSpc>
            </a:pPr>
            <a:endParaRPr lang="ru-RU" sz="1400" dirty="0">
              <a:solidFill>
                <a:schemeClr val="bg1"/>
              </a:solidFill>
              <a:latin typeface="Arial" panose="020B0604020202020204" pitchFamily="34" charset="0"/>
              <a:cs typeface="Arial" panose="020B0604020202020204" pitchFamily="34" charset="0"/>
            </a:endParaRPr>
          </a:p>
          <a:p>
            <a:pPr>
              <a:lnSpc>
                <a:spcPct val="150000"/>
              </a:lnSpc>
            </a:pPr>
            <a:r>
              <a:rPr lang="ru-RU" sz="1400" b="1" dirty="0">
                <a:solidFill>
                  <a:schemeClr val="bg1"/>
                </a:solidFill>
                <a:latin typeface="Arial" panose="020B0604020202020204" pitchFamily="34" charset="0"/>
                <a:cs typeface="Arial" panose="020B0604020202020204" pitchFamily="34" charset="0"/>
              </a:rPr>
              <a:t>Дружат в нашей группе. </a:t>
            </a:r>
          </a:p>
          <a:p>
            <a:pPr>
              <a:lnSpc>
                <a:spcPct val="150000"/>
              </a:lnSpc>
            </a:pPr>
            <a:r>
              <a:rPr lang="ru-RU" sz="1400" dirty="0">
                <a:solidFill>
                  <a:schemeClr val="bg1"/>
                </a:solidFill>
                <a:latin typeface="Arial" panose="020B0604020202020204" pitchFamily="34" charset="0"/>
                <a:cs typeface="Arial" panose="020B0604020202020204" pitchFamily="34" charset="0"/>
              </a:rPr>
              <a:t>Дружат в нашей группе (пальцы рук соединяют)</a:t>
            </a:r>
          </a:p>
          <a:p>
            <a:pPr>
              <a:lnSpc>
                <a:spcPct val="150000"/>
              </a:lnSpc>
            </a:pPr>
            <a:r>
              <a:rPr lang="ru-RU" sz="1400" dirty="0">
                <a:solidFill>
                  <a:schemeClr val="bg1"/>
                </a:solidFill>
                <a:latin typeface="Arial" panose="020B0604020202020204" pitchFamily="34" charset="0"/>
                <a:cs typeface="Arial" panose="020B0604020202020204" pitchFamily="34" charset="0"/>
              </a:rPr>
              <a:t>Девочки и мальчики. (в замок несколько раз) </a:t>
            </a:r>
          </a:p>
          <a:p>
            <a:pPr>
              <a:lnSpc>
                <a:spcPct val="150000"/>
              </a:lnSpc>
            </a:pPr>
            <a:r>
              <a:rPr lang="ru-RU" sz="1400" dirty="0">
                <a:solidFill>
                  <a:schemeClr val="bg1"/>
                </a:solidFill>
                <a:latin typeface="Arial" panose="020B0604020202020204" pitchFamily="34" charset="0"/>
                <a:cs typeface="Arial" panose="020B0604020202020204" pitchFamily="34" charset="0"/>
              </a:rPr>
              <a:t>Мы с тобой подружим</a:t>
            </a:r>
          </a:p>
          <a:p>
            <a:pPr>
              <a:lnSpc>
                <a:spcPct val="150000"/>
              </a:lnSpc>
            </a:pPr>
            <a:r>
              <a:rPr lang="ru-RU" sz="1400" dirty="0">
                <a:solidFill>
                  <a:schemeClr val="bg1"/>
                </a:solidFill>
                <a:latin typeface="Arial" panose="020B0604020202020204" pitchFamily="34" charset="0"/>
                <a:cs typeface="Arial" panose="020B0604020202020204" pitchFamily="34" charset="0"/>
              </a:rPr>
              <a:t>Маленькие пальчики.</a:t>
            </a:r>
          </a:p>
          <a:p>
            <a:pPr>
              <a:lnSpc>
                <a:spcPct val="150000"/>
              </a:lnSpc>
            </a:pPr>
            <a:r>
              <a:rPr lang="ru-RU" sz="1400" dirty="0">
                <a:solidFill>
                  <a:schemeClr val="bg1"/>
                </a:solidFill>
                <a:latin typeface="Arial" panose="020B0604020202020204" pitchFamily="34" charset="0"/>
                <a:cs typeface="Arial" panose="020B0604020202020204" pitchFamily="34" charset="0"/>
              </a:rPr>
              <a:t>Раз, два, три, четыре, пять (пальцы с мизинчика поочередно) </a:t>
            </a:r>
          </a:p>
          <a:p>
            <a:pPr>
              <a:lnSpc>
                <a:spcPct val="150000"/>
              </a:lnSpc>
            </a:pPr>
            <a:r>
              <a:rPr lang="ru-RU" sz="1400" dirty="0">
                <a:solidFill>
                  <a:schemeClr val="bg1"/>
                </a:solidFill>
                <a:latin typeface="Arial" panose="020B0604020202020204" pitchFamily="34" charset="0"/>
                <a:cs typeface="Arial" panose="020B0604020202020204" pitchFamily="34" charset="0"/>
              </a:rPr>
              <a:t>Начинаем мы считать.( соединяют друг с другом)</a:t>
            </a:r>
          </a:p>
          <a:p>
            <a:pPr>
              <a:lnSpc>
                <a:spcPct val="150000"/>
              </a:lnSpc>
            </a:pPr>
            <a:r>
              <a:rPr lang="ru-RU" sz="1400" dirty="0">
                <a:solidFill>
                  <a:schemeClr val="bg1"/>
                </a:solidFill>
                <a:latin typeface="Arial" panose="020B0604020202020204" pitchFamily="34" charset="0"/>
                <a:cs typeface="Arial" panose="020B0604020202020204" pitchFamily="34" charset="0"/>
              </a:rPr>
              <a:t>Раз, два, три, четыре, пять</a:t>
            </a:r>
          </a:p>
          <a:p>
            <a:pPr>
              <a:lnSpc>
                <a:spcPct val="150000"/>
              </a:lnSpc>
            </a:pPr>
            <a:r>
              <a:rPr lang="ru-RU" sz="1400" dirty="0">
                <a:solidFill>
                  <a:schemeClr val="bg1"/>
                </a:solidFill>
                <a:latin typeface="Arial" panose="020B0604020202020204" pitchFamily="34" charset="0"/>
                <a:cs typeface="Arial" panose="020B0604020202020204" pitchFamily="34" charset="0"/>
              </a:rPr>
              <a:t>Мы закончили считать. (руки вниз, встряхивают кистями) </a:t>
            </a:r>
          </a:p>
          <a:p>
            <a:endParaRPr lang="ru-RU" dirty="0"/>
          </a:p>
        </p:txBody>
      </p:sp>
    </p:spTree>
    <p:extLst>
      <p:ext uri="{BB962C8B-B14F-4D97-AF65-F5344CB8AC3E}">
        <p14:creationId xmlns:p14="http://schemas.microsoft.com/office/powerpoint/2010/main" val="3870264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bilim-pavlodar.gov.kz/media/img/blogs/5a003c1a345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058" y="2710922"/>
            <a:ext cx="6720744"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64307" y="476672"/>
            <a:ext cx="5163658"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Приложение 8</a:t>
            </a:r>
            <a:endParaRPr lang="ru-RU" sz="5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211339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632"/>
            <a:ext cx="9144000" cy="6771084"/>
          </a:xfrm>
          <a:prstGeom prst="rect">
            <a:avLst/>
          </a:prstGeom>
        </p:spPr>
        <p:txBody>
          <a:bodyPr wrap="square">
            <a:spAutoFit/>
          </a:bodyPr>
          <a:lstStyle/>
          <a:p>
            <a:pPr algn="ctr"/>
            <a:r>
              <a:rPr lang="ru-RU" sz="1400" b="1" dirty="0">
                <a:solidFill>
                  <a:srgbClr val="FFFF00"/>
                </a:solidFill>
                <a:latin typeface="Arial" panose="020B0604020202020204" pitchFamily="34" charset="0"/>
                <a:cs typeface="Arial" panose="020B0604020202020204" pitchFamily="34" charset="0"/>
              </a:rPr>
              <a:t>Подвижные игры, используемые в работе над проектом.</a:t>
            </a:r>
          </a:p>
          <a:p>
            <a:r>
              <a:rPr lang="ru-RU" sz="1400" b="1" dirty="0">
                <a:solidFill>
                  <a:schemeClr val="bg1"/>
                </a:solidFill>
                <a:latin typeface="Arial" panose="020B0604020202020204" pitchFamily="34" charset="0"/>
                <a:cs typeface="Arial" panose="020B0604020202020204" pitchFamily="34" charset="0"/>
              </a:rPr>
              <a:t>«Котята и щенята». </a:t>
            </a:r>
          </a:p>
          <a:p>
            <a:r>
              <a:rPr lang="ru-RU" sz="1400" b="1" dirty="0">
                <a:solidFill>
                  <a:schemeClr val="bg1"/>
                </a:solidFill>
                <a:latin typeface="Arial" panose="020B0604020202020204" pitchFamily="34" charset="0"/>
                <a:cs typeface="Arial" panose="020B0604020202020204" pitchFamily="34" charset="0"/>
              </a:rPr>
              <a:t>Задачи</a:t>
            </a:r>
            <a:r>
              <a:rPr lang="ru-RU" sz="1400" dirty="0">
                <a:solidFill>
                  <a:schemeClr val="bg1"/>
                </a:solidFill>
                <a:latin typeface="Arial" panose="020B0604020202020204" pitchFamily="34" charset="0"/>
                <a:cs typeface="Arial" panose="020B0604020202020204" pitchFamily="34" charset="0"/>
              </a:rPr>
              <a:t>: развивать ловкость ориентировку в пространстве. Упражнять в лазанье, беге.</a:t>
            </a:r>
          </a:p>
          <a:p>
            <a:r>
              <a:rPr lang="ru-RU" sz="1400" i="1" dirty="0">
                <a:solidFill>
                  <a:schemeClr val="bg1"/>
                </a:solidFill>
                <a:latin typeface="Arial" panose="020B0604020202020204" pitchFamily="34" charset="0"/>
                <a:cs typeface="Arial" panose="020B0604020202020204" pitchFamily="34" charset="0"/>
              </a:rPr>
              <a:t>Описание игры</a:t>
            </a:r>
            <a:r>
              <a:rPr lang="ru-RU" sz="1400" dirty="0">
                <a:solidFill>
                  <a:schemeClr val="bg1"/>
                </a:solidFill>
                <a:latin typeface="Arial" panose="020B0604020202020204" pitchFamily="34" charset="0"/>
                <a:cs typeface="Arial" panose="020B0604020202020204" pitchFamily="34" charset="0"/>
              </a:rPr>
              <a:t>: играющие делятся на две группы: одни "котята", другие "щенята", они находятся в разных концах площадки. По сигналу котята начинают бегать, легко, как бы играя. На слова "котята!" они произносят "мяу!". В ответ на это щенята лают "гав-гав-гав!", на четвереньках бегут за котятами, которые быстро влезают на гимнастическую стенку. Щенята возвращаются на свои места.</a:t>
            </a:r>
          </a:p>
          <a:p>
            <a:r>
              <a:rPr lang="ru-RU" sz="1400" dirty="0">
                <a:solidFill>
                  <a:schemeClr val="bg1"/>
                </a:solidFill>
                <a:latin typeface="Arial" panose="020B0604020202020204" pitchFamily="34" charset="0"/>
                <a:cs typeface="Arial" panose="020B0604020202020204" pitchFamily="34" charset="0"/>
              </a:rPr>
              <a:t>После 2-3 повторений дети меняются ролями. Закончить игру можно следующим образом: предложить всем тихо и медленно "по - кошачьи" пройти и обнять друг друга.</a:t>
            </a:r>
          </a:p>
          <a:p>
            <a:r>
              <a:rPr lang="ru-RU" sz="1400" b="1" dirty="0">
                <a:solidFill>
                  <a:schemeClr val="bg1"/>
                </a:solidFill>
                <a:latin typeface="Arial" panose="020B0604020202020204" pitchFamily="34" charset="0"/>
                <a:cs typeface="Arial" panose="020B0604020202020204" pitchFamily="34" charset="0"/>
              </a:rPr>
              <a:t>«Найди себе пару». </a:t>
            </a:r>
          </a:p>
          <a:p>
            <a:r>
              <a:rPr lang="ru-RU" sz="1400" b="1" dirty="0" smtClean="0">
                <a:solidFill>
                  <a:schemeClr val="bg1"/>
                </a:solidFill>
                <a:latin typeface="Arial" panose="020B0604020202020204" pitchFamily="34" charset="0"/>
                <a:cs typeface="Arial" panose="020B0604020202020204" pitchFamily="34" charset="0"/>
              </a:rPr>
              <a:t>Задача</a:t>
            </a:r>
            <a:r>
              <a:rPr lang="ru-RU" sz="1400" dirty="0" smtClean="0">
                <a:solidFill>
                  <a:schemeClr val="bg1"/>
                </a:solidFill>
                <a:latin typeface="Arial" panose="020B0604020202020204" pitchFamily="34" charset="0"/>
                <a:cs typeface="Arial" panose="020B0604020202020204" pitchFamily="34" charset="0"/>
              </a:rPr>
              <a:t>: </a:t>
            </a:r>
            <a:r>
              <a:rPr lang="ru-RU" sz="1400" dirty="0">
                <a:solidFill>
                  <a:schemeClr val="bg1"/>
                </a:solidFill>
                <a:latin typeface="Arial" panose="020B0604020202020204" pitchFamily="34" charset="0"/>
                <a:cs typeface="Arial" panose="020B0604020202020204" pitchFamily="34" charset="0"/>
              </a:rPr>
              <a:t>учить быстро бегать, не мешая друг другу; закреплять названия цветов. </a:t>
            </a:r>
          </a:p>
          <a:p>
            <a:r>
              <a:rPr lang="ru-RU" sz="1400" i="1" dirty="0" smtClean="0">
                <a:solidFill>
                  <a:schemeClr val="bg1"/>
                </a:solidFill>
                <a:latin typeface="Arial" panose="020B0604020202020204" pitchFamily="34" charset="0"/>
                <a:cs typeface="Arial" panose="020B0604020202020204" pitchFamily="34" charset="0"/>
              </a:rPr>
              <a:t>Описание игры</a:t>
            </a:r>
            <a:r>
              <a:rPr lang="ru-RU" sz="1400" dirty="0">
                <a:solidFill>
                  <a:schemeClr val="bg1"/>
                </a:solidFill>
                <a:latin typeface="Arial" panose="020B0604020202020204" pitchFamily="34" charset="0"/>
                <a:cs typeface="Arial" panose="020B0604020202020204" pitchFamily="34" charset="0"/>
              </a:rPr>
              <a:t>: Воспитатель раздает разноцветные флажки играющим. По сигналу воспитателя дети бегают, при звуке бубна находят себе пару по цвету флажка и берутся за руки. В игре должно принимать участие нечетное кол-во детей, чтобы один остался без пары. Он и выходит из игры</a:t>
            </a:r>
            <a:r>
              <a:rPr lang="ru-RU" sz="1400" dirty="0" smtClean="0">
                <a:solidFill>
                  <a:schemeClr val="bg1"/>
                </a:solidFill>
                <a:latin typeface="Arial" panose="020B0604020202020204" pitchFamily="34" charset="0"/>
                <a:cs typeface="Arial" panose="020B0604020202020204" pitchFamily="34" charset="0"/>
              </a:rPr>
              <a:t>.</a:t>
            </a:r>
          </a:p>
          <a:p>
            <a:r>
              <a:rPr lang="ru-RU" sz="1400" b="1" dirty="0">
                <a:solidFill>
                  <a:schemeClr val="bg1"/>
                </a:solidFill>
                <a:latin typeface="Arial" panose="020B0604020202020204" pitchFamily="34" charset="0"/>
                <a:cs typeface="Arial" panose="020B0604020202020204" pitchFamily="34" charset="0"/>
              </a:rPr>
              <a:t>«Теремок».</a:t>
            </a:r>
          </a:p>
          <a:p>
            <a:r>
              <a:rPr lang="ru-RU" sz="1400" b="1" dirty="0">
                <a:solidFill>
                  <a:schemeClr val="bg1"/>
                </a:solidFill>
                <a:latin typeface="Arial" panose="020B0604020202020204" pitchFamily="34" charset="0"/>
                <a:cs typeface="Arial" panose="020B0604020202020204" pitchFamily="34" charset="0"/>
              </a:rPr>
              <a:t>Задача:</a:t>
            </a:r>
            <a:r>
              <a:rPr lang="ru-RU" sz="1400" dirty="0">
                <a:solidFill>
                  <a:schemeClr val="bg1"/>
                </a:solidFill>
                <a:latin typeface="Arial" panose="020B0604020202020204" pitchFamily="34" charset="0"/>
                <a:cs typeface="Arial" panose="020B0604020202020204" pitchFamily="34" charset="0"/>
              </a:rPr>
              <a:t> развить подражательность, воображение, двигательные навыки детей. </a:t>
            </a:r>
          </a:p>
          <a:p>
            <a:r>
              <a:rPr lang="ru-RU" sz="1400" b="1" dirty="0">
                <a:solidFill>
                  <a:schemeClr val="bg1"/>
                </a:solidFill>
                <a:latin typeface="Arial" panose="020B0604020202020204" pitchFamily="34" charset="0"/>
                <a:cs typeface="Arial" panose="020B0604020202020204" pitchFamily="34" charset="0"/>
              </a:rPr>
              <a:t>Оборудование:</a:t>
            </a:r>
            <a:r>
              <a:rPr lang="ru-RU" sz="1400" dirty="0">
                <a:solidFill>
                  <a:schemeClr val="bg1"/>
                </a:solidFill>
                <a:latin typeface="Arial" panose="020B0604020202020204" pitchFamily="34" charset="0"/>
                <a:cs typeface="Arial" panose="020B0604020202020204" pitchFamily="34" charset="0"/>
              </a:rPr>
              <a:t> шапочки-маски зверей. </a:t>
            </a:r>
          </a:p>
          <a:p>
            <a:r>
              <a:rPr lang="ru-RU" sz="1400" i="1" dirty="0" smtClean="0">
                <a:solidFill>
                  <a:schemeClr val="bg1"/>
                </a:solidFill>
                <a:latin typeface="Arial" panose="020B0604020202020204" pitchFamily="34" charset="0"/>
                <a:cs typeface="Arial" panose="020B0604020202020204" pitchFamily="34" charset="0"/>
              </a:rPr>
              <a:t>Описание игры. </a:t>
            </a:r>
            <a:r>
              <a:rPr lang="ru-RU" sz="1400" dirty="0">
                <a:solidFill>
                  <a:schemeClr val="bg1"/>
                </a:solidFill>
                <a:latin typeface="Arial" panose="020B0604020202020204" pitchFamily="34" charset="0"/>
                <a:cs typeface="Arial" panose="020B0604020202020204" pitchFamily="34" charset="0"/>
              </a:rPr>
              <a:t>Играющие количеством не меньше шести выполняют следующие роли: мышка, лягушка, заяц, лисичка, волк и медведь. Всех животных может быть несколько, только медведь будет один. Все герои идут по кругу, взявшись за руки, и произносят первые слова сказки:</a:t>
            </a:r>
          </a:p>
          <a:p>
            <a:r>
              <a:rPr lang="ru-RU" sz="1400" dirty="0">
                <a:solidFill>
                  <a:schemeClr val="bg1"/>
                </a:solidFill>
                <a:latin typeface="Arial" panose="020B0604020202020204" pitchFamily="34" charset="0"/>
                <a:cs typeface="Arial" panose="020B0604020202020204" pitchFamily="34" charset="0"/>
              </a:rPr>
              <a:t>Стоит в поле теремок-теремок, Он не низок, не высок, не высок. Вот по полю мышка бежит, У дверей остановилась и стучит.</a:t>
            </a:r>
          </a:p>
          <a:p>
            <a:r>
              <a:rPr lang="ru-RU" sz="1400" dirty="0">
                <a:solidFill>
                  <a:schemeClr val="bg1"/>
                </a:solidFill>
                <a:latin typeface="Arial" panose="020B0604020202020204" pitchFamily="34" charset="0"/>
                <a:cs typeface="Arial" panose="020B0604020202020204" pitchFamily="34" charset="0"/>
              </a:rPr>
              <a:t>Все дети-«мышки» вбегают в круг и спрашивают: «Кто-кто в теремочке живет? Кто-кто в невысоком живет</a:t>
            </a:r>
            <a:r>
              <a:rPr lang="ru-RU" sz="1400" dirty="0" smtClean="0">
                <a:solidFill>
                  <a:schemeClr val="bg1"/>
                </a:solidFill>
                <a:latin typeface="Arial" panose="020B0604020202020204" pitchFamily="34" charset="0"/>
                <a:cs typeface="Arial" panose="020B0604020202020204" pitchFamily="34" charset="0"/>
              </a:rPr>
              <a:t>?». Никто </a:t>
            </a:r>
            <a:r>
              <a:rPr lang="ru-RU" sz="1400" dirty="0">
                <a:solidFill>
                  <a:schemeClr val="bg1"/>
                </a:solidFill>
                <a:latin typeface="Arial" panose="020B0604020202020204" pitchFamily="34" charset="0"/>
                <a:cs typeface="Arial" panose="020B0604020202020204" pitchFamily="34" charset="0"/>
              </a:rPr>
              <a:t>им не отвечает, и они остаются в кругу. Остальные дети опять идут по кругу и произносят слова, называя поочередно лягушку, зайку, лисичку, волка. Им отвечают все стоящие в кругу: «Я - мышка-норушка», «Я - лягушка-квакушка» и т. д. А вы кто?» Услышав ответ, они говорят: «Иди к нам жить!» При обращении к медведю он отвечает: «А я - Мишка, всех ловишка!» После этих слов дети-герои разбегаются, а «медведь» старается их поймать. Пойманным детям медведь сам распределяет роли, остальные выбирают роли по желанию (в том числе медведь). </a:t>
            </a:r>
            <a:endParaRPr lang="ru-RU" sz="1400" dirty="0" smtClean="0">
              <a:solidFill>
                <a:schemeClr val="bg1"/>
              </a:solidFill>
              <a:latin typeface="Arial" panose="020B0604020202020204" pitchFamily="34" charset="0"/>
              <a:cs typeface="Arial" panose="020B0604020202020204" pitchFamily="34" charset="0"/>
            </a:endParaRPr>
          </a:p>
          <a:p>
            <a:r>
              <a:rPr lang="ru-RU" sz="1400" i="1" dirty="0" smtClean="0">
                <a:solidFill>
                  <a:schemeClr val="bg1"/>
                </a:solidFill>
                <a:latin typeface="Arial" panose="020B0604020202020204" pitchFamily="34" charset="0"/>
                <a:cs typeface="Arial" panose="020B0604020202020204" pitchFamily="34" charset="0"/>
              </a:rPr>
              <a:t>Игра </a:t>
            </a:r>
            <a:r>
              <a:rPr lang="ru-RU" sz="1400" i="1" dirty="0">
                <a:solidFill>
                  <a:schemeClr val="bg1"/>
                </a:solidFill>
                <a:latin typeface="Arial" panose="020B0604020202020204" pitchFamily="34" charset="0"/>
                <a:cs typeface="Arial" panose="020B0604020202020204" pitchFamily="34" charset="0"/>
              </a:rPr>
              <a:t>повторяется снова.</a:t>
            </a:r>
          </a:p>
          <a:p>
            <a:endParaRPr lang="ru-RU"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14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ped-kopilka.ru/upload/blogs2/2017/3/45083_fb3dc7b565d9ff0722d02da1fddaf54d.jpg.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88840"/>
            <a:ext cx="6316037" cy="4687213"/>
          </a:xfrm>
          <a:prstGeom prst="rect">
            <a:avLst/>
          </a:prstGeom>
          <a:ln>
            <a:noFill/>
          </a:ln>
          <a:effectLst>
            <a:softEdge rad="112500"/>
          </a:effectLst>
        </p:spPr>
      </p:pic>
      <p:sp>
        <p:nvSpPr>
          <p:cNvPr id="5" name="Прямоугольник 4"/>
          <p:cNvSpPr/>
          <p:nvPr/>
        </p:nvSpPr>
        <p:spPr>
          <a:xfrm>
            <a:off x="1986167" y="476672"/>
            <a:ext cx="5171672"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Приложение 9</a:t>
            </a:r>
            <a:endParaRPr lang="ru-RU" sz="5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656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993" y="25171"/>
            <a:ext cx="8784976" cy="6555641"/>
          </a:xfrm>
          <a:prstGeom prst="rect">
            <a:avLst/>
          </a:prstGeom>
        </p:spPr>
        <p:txBody>
          <a:bodyPr wrap="square">
            <a:spAutoFit/>
          </a:bodyPr>
          <a:lstStyle/>
          <a:p>
            <a:pPr algn="ctr"/>
            <a:r>
              <a:rPr lang="ru-RU" sz="1400" b="1" dirty="0">
                <a:solidFill>
                  <a:srgbClr val="FFFF00"/>
                </a:solidFill>
                <a:latin typeface="Arial" panose="020B0604020202020204" pitchFamily="34" charset="0"/>
                <a:cs typeface="Arial" panose="020B0604020202020204" pitchFamily="34" charset="0"/>
              </a:rPr>
              <a:t>Сюжетно - ролевые игры, используемые в работе над проектом.</a:t>
            </a:r>
          </a:p>
          <a:p>
            <a:r>
              <a:rPr lang="ru-RU" sz="1400" b="1" dirty="0">
                <a:solidFill>
                  <a:schemeClr val="bg1"/>
                </a:solidFill>
                <a:latin typeface="Arial" panose="020B0604020202020204" pitchFamily="34" charset="0"/>
                <a:cs typeface="Arial" panose="020B0604020202020204" pitchFamily="34" charset="0"/>
              </a:rPr>
              <a:t>Семья.</a:t>
            </a:r>
          </a:p>
          <a:p>
            <a:r>
              <a:rPr lang="ru-RU" sz="1400" i="1" dirty="0">
                <a:solidFill>
                  <a:schemeClr val="bg1"/>
                </a:solidFill>
                <a:latin typeface="Arial" panose="020B0604020202020204" pitchFamily="34" charset="0"/>
                <a:cs typeface="Arial" panose="020B0604020202020204" pitchFamily="34" charset="0"/>
              </a:rPr>
              <a:t>Цель: </a:t>
            </a:r>
            <a:r>
              <a:rPr lang="ru-RU" sz="1400" dirty="0">
                <a:solidFill>
                  <a:schemeClr val="bg1"/>
                </a:solidFill>
                <a:latin typeface="Arial" panose="020B0604020202020204" pitchFamily="34" charset="0"/>
                <a:cs typeface="Arial" panose="020B0604020202020204" pitchFamily="34" charset="0"/>
              </a:rPr>
              <a:t>формировать представление о коллективном ведении хозяйства, семейном бюджете, о семейных взаимоотношениях, совместных досугах, воспитывать любовь, доброжелательное, заботливое отношение к членам семьи, интерес к их деятельности. </a:t>
            </a:r>
          </a:p>
          <a:p>
            <a:r>
              <a:rPr lang="ru-RU" sz="1400" i="1" dirty="0">
                <a:solidFill>
                  <a:schemeClr val="bg1"/>
                </a:solidFill>
                <a:latin typeface="Arial" panose="020B0604020202020204" pitchFamily="34" charset="0"/>
                <a:cs typeface="Arial" panose="020B0604020202020204" pitchFamily="34" charset="0"/>
              </a:rPr>
              <a:t>Оборудование</a:t>
            </a:r>
            <a:r>
              <a:rPr lang="ru-RU" sz="1400" dirty="0">
                <a:solidFill>
                  <a:schemeClr val="bg1"/>
                </a:solidFill>
                <a:latin typeface="Arial" panose="020B0604020202020204" pitchFamily="34" charset="0"/>
                <a:cs typeface="Arial" panose="020B0604020202020204" pitchFamily="34" charset="0"/>
              </a:rPr>
              <a:t>: все игрушки, необходимые для игры в семью: куклы, мебель, посуда, вещи и т. д.</a:t>
            </a:r>
          </a:p>
          <a:p>
            <a:r>
              <a:rPr lang="ru-RU" sz="1400" i="1" dirty="0">
                <a:solidFill>
                  <a:schemeClr val="bg1"/>
                </a:solidFill>
                <a:latin typeface="Arial" panose="020B0604020202020204" pitchFamily="34" charset="0"/>
                <a:cs typeface="Arial" panose="020B0604020202020204" pitchFamily="34" charset="0"/>
              </a:rPr>
              <a:t>Ход игры</a:t>
            </a:r>
            <a:r>
              <a:rPr lang="ru-RU" sz="1400" dirty="0">
                <a:solidFill>
                  <a:schemeClr val="bg1"/>
                </a:solidFill>
                <a:latin typeface="Arial" panose="020B0604020202020204" pitchFamily="34" charset="0"/>
                <a:cs typeface="Arial" panose="020B0604020202020204" pitchFamily="34" charset="0"/>
              </a:rPr>
              <a:t>: воспитатель предлагает детям «поиграть в семью». Роли распределяются по желанию. Семья очень большая, у бабушки предстоит день рождения. Все хлопочут об устроении праздника. Одни члены семьи закупают продукты, другие готовят праздничный обед, сервируют стол, третьи подготавливают развлекательную программу. В ходе игры нужно наблюдать за взаимоотношениями между членами семьи, вовремя помогать им.</a:t>
            </a:r>
          </a:p>
          <a:p>
            <a:endParaRPr lang="ru-RU" sz="1400" dirty="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В кафе.</a:t>
            </a:r>
          </a:p>
          <a:p>
            <a:r>
              <a:rPr lang="ru-RU" sz="1400" i="1" dirty="0">
                <a:solidFill>
                  <a:schemeClr val="bg1"/>
                </a:solidFill>
                <a:latin typeface="Arial" panose="020B0604020202020204" pitchFamily="34" charset="0"/>
                <a:cs typeface="Arial" panose="020B0604020202020204" pitchFamily="34" charset="0"/>
              </a:rPr>
              <a:t>Цель</a:t>
            </a:r>
            <a:r>
              <a:rPr lang="ru-RU" sz="1400" dirty="0">
                <a:solidFill>
                  <a:schemeClr val="bg1"/>
                </a:solidFill>
                <a:latin typeface="Arial" panose="020B0604020202020204" pitchFamily="34" charset="0"/>
                <a:cs typeface="Arial" panose="020B0604020202020204" pitchFamily="34" charset="0"/>
              </a:rPr>
              <a:t>: учить культуре поведения в общественных местах, уметь выполнять обязанности повара, официанта. </a:t>
            </a:r>
          </a:p>
          <a:p>
            <a:r>
              <a:rPr lang="ru-RU" sz="1400" i="1" dirty="0">
                <a:solidFill>
                  <a:schemeClr val="bg1"/>
                </a:solidFill>
                <a:latin typeface="Arial" panose="020B0604020202020204" pitchFamily="34" charset="0"/>
                <a:cs typeface="Arial" panose="020B0604020202020204" pitchFamily="34" charset="0"/>
              </a:rPr>
              <a:t>Оборудование: </a:t>
            </a:r>
            <a:r>
              <a:rPr lang="ru-RU" sz="1400" dirty="0">
                <a:solidFill>
                  <a:schemeClr val="bg1"/>
                </a:solidFill>
                <a:latin typeface="Arial" panose="020B0604020202020204" pitchFamily="34" charset="0"/>
                <a:cs typeface="Arial" panose="020B0604020202020204" pitchFamily="34" charset="0"/>
              </a:rPr>
              <a:t>необходимое оборудование для кафе, игрушки-куклы, деньги.</a:t>
            </a:r>
          </a:p>
          <a:p>
            <a:r>
              <a:rPr lang="ru-RU" sz="1400" i="1" dirty="0">
                <a:solidFill>
                  <a:schemeClr val="bg1"/>
                </a:solidFill>
                <a:latin typeface="Arial" panose="020B0604020202020204" pitchFamily="34" charset="0"/>
                <a:cs typeface="Arial" panose="020B0604020202020204" pitchFamily="34" charset="0"/>
              </a:rPr>
              <a:t>Ход игры</a:t>
            </a:r>
            <a:r>
              <a:rPr lang="ru-RU" sz="1400" dirty="0">
                <a:solidFill>
                  <a:schemeClr val="bg1"/>
                </a:solidFill>
                <a:latin typeface="Arial" panose="020B0604020202020204" pitchFamily="34" charset="0"/>
                <a:cs typeface="Arial" panose="020B0604020202020204" pitchFamily="34" charset="0"/>
              </a:rPr>
              <a:t>: в гости к детям приходит Буратино. Он познакомился со всеми детьми, подружился с другими игрушками. Буратино решает пригасить своих новых друзей в кафе, чтобы угостить их мороженым. Все отправляются в кафе. Там их обслуживают Официанты. Дети учатся правильно делать заказ, благодарят за обслуживание.</a:t>
            </a:r>
          </a:p>
          <a:p>
            <a:endParaRPr lang="ru-RU" sz="1400" dirty="0">
              <a:solidFill>
                <a:schemeClr val="bg1"/>
              </a:solidFill>
              <a:latin typeface="Arial" panose="020B0604020202020204" pitchFamily="34" charset="0"/>
              <a:cs typeface="Arial" panose="020B0604020202020204" pitchFamily="34" charset="0"/>
            </a:endParaRPr>
          </a:p>
          <a:p>
            <a:r>
              <a:rPr lang="ru-RU" sz="1400" b="1" dirty="0">
                <a:solidFill>
                  <a:schemeClr val="bg1"/>
                </a:solidFill>
                <a:latin typeface="Arial" panose="020B0604020202020204" pitchFamily="34" charset="0"/>
                <a:cs typeface="Arial" panose="020B0604020202020204" pitchFamily="34" charset="0"/>
              </a:rPr>
              <a:t>Детский сад</a:t>
            </a:r>
          </a:p>
          <a:p>
            <a:r>
              <a:rPr lang="ru-RU" sz="1400" i="1" dirty="0">
                <a:solidFill>
                  <a:schemeClr val="bg1"/>
                </a:solidFill>
                <a:latin typeface="Arial" panose="020B0604020202020204" pitchFamily="34" charset="0"/>
                <a:cs typeface="Arial" panose="020B0604020202020204" pitchFamily="34" charset="0"/>
              </a:rPr>
              <a:t>Цель:</a:t>
            </a:r>
            <a:r>
              <a:rPr lang="ru-RU" sz="1400" dirty="0">
                <a:solidFill>
                  <a:schemeClr val="bg1"/>
                </a:solidFill>
                <a:latin typeface="Arial" panose="020B0604020202020204" pitchFamily="34" charset="0"/>
                <a:cs typeface="Arial" panose="020B0604020202020204" pitchFamily="34" charset="0"/>
              </a:rPr>
              <a:t> расширить знания детей о назначении детского сада, о профессиях тех людей, которые здесь работают, – воспитателя, няни, повара, музыкального работника, воспитать у детей желание подражать действиям взрослых, заботливо относиться к своим воспитанникам.</a:t>
            </a:r>
          </a:p>
          <a:p>
            <a:r>
              <a:rPr lang="ru-RU" sz="1400" i="1" dirty="0">
                <a:solidFill>
                  <a:schemeClr val="bg1"/>
                </a:solidFill>
                <a:latin typeface="Arial" panose="020B0604020202020204" pitchFamily="34" charset="0"/>
                <a:cs typeface="Arial" panose="020B0604020202020204" pitchFamily="34" charset="0"/>
              </a:rPr>
              <a:t>Оборудование</a:t>
            </a:r>
            <a:r>
              <a:rPr lang="ru-RU" sz="1400" dirty="0">
                <a:solidFill>
                  <a:schemeClr val="bg1"/>
                </a:solidFill>
                <a:latin typeface="Arial" panose="020B0604020202020204" pitchFamily="34" charset="0"/>
                <a:cs typeface="Arial" panose="020B0604020202020204" pitchFamily="34" charset="0"/>
              </a:rPr>
              <a:t>: все игрушки, необходимые для игры в детский сад.</a:t>
            </a:r>
          </a:p>
          <a:p>
            <a:r>
              <a:rPr lang="ru-RU" sz="1400" i="1" dirty="0">
                <a:solidFill>
                  <a:schemeClr val="bg1"/>
                </a:solidFill>
                <a:latin typeface="Arial" panose="020B0604020202020204" pitchFamily="34" charset="0"/>
                <a:cs typeface="Arial" panose="020B0604020202020204" pitchFamily="34" charset="0"/>
              </a:rPr>
              <a:t>Ход игры</a:t>
            </a:r>
            <a:r>
              <a:rPr lang="ru-RU" sz="1400" dirty="0">
                <a:solidFill>
                  <a:schemeClr val="bg1"/>
                </a:solidFill>
                <a:latin typeface="Arial" panose="020B0604020202020204" pitchFamily="34" charset="0"/>
                <a:cs typeface="Arial" panose="020B0604020202020204" pitchFamily="34" charset="0"/>
              </a:rPr>
              <a:t>: воспитатель предлагает детям поиграть в детский сад. По желанию назначаем детей на роли воспитателя, няни, музыкального руководителя. В качестве воспитанников выступают куклы, зверюшки. В ходе игры следят за взаимоотношениями с детьми, помогают им найти выход из сложных ситуаций.</a:t>
            </a:r>
          </a:p>
        </p:txBody>
      </p:sp>
    </p:spTree>
    <p:extLst>
      <p:ext uri="{BB962C8B-B14F-4D97-AF65-F5344CB8AC3E}">
        <p14:creationId xmlns:p14="http://schemas.microsoft.com/office/powerpoint/2010/main" val="4133914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611188" y="0"/>
            <a:ext cx="7201172" cy="1916113"/>
          </a:xfrm>
          <a:prstGeom prst="rect">
            <a:avLst/>
          </a:prstGeom>
        </p:spPr>
        <p:txBody>
          <a:bodyPr wrap="none" fromWordArt="1">
            <a:prstTxWarp prst="textCurveUp">
              <a:avLst>
                <a:gd name="adj" fmla="val 40356"/>
              </a:avLst>
            </a:prstTxWarp>
          </a:bodyPr>
          <a:lstStyle/>
          <a:p>
            <a:pPr algn="ctr"/>
            <a:r>
              <a:rPr lang="ru-RU" sz="3600"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Arial"/>
                <a:cs typeface="Arial"/>
              </a:rPr>
              <a:t>Актуальность </a:t>
            </a:r>
            <a:r>
              <a:rPr lang="ru-RU" sz="3600" kern="10" dirty="0" smtClean="0">
                <a:ln w="12700">
                  <a:solidFill>
                    <a:srgbClr val="000000"/>
                  </a:solidFill>
                  <a:round/>
                  <a:headEnd/>
                  <a:tailEnd/>
                </a:ln>
                <a:solidFill>
                  <a:srgbClr val="FF0000"/>
                </a:solidFill>
                <a:effectLst>
                  <a:outerShdw dist="45791" dir="2021404" algn="ctr" rotWithShape="0">
                    <a:srgbClr val="808080">
                      <a:alpha val="80000"/>
                    </a:srgbClr>
                  </a:outerShdw>
                </a:effectLst>
                <a:latin typeface="Arial"/>
                <a:cs typeface="Arial"/>
              </a:rPr>
              <a:t>темы:</a:t>
            </a:r>
            <a:endParaRPr lang="ru-RU" sz="3600"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Arial"/>
              <a:cs typeface="Arial"/>
            </a:endParaRPr>
          </a:p>
        </p:txBody>
      </p:sp>
      <p:sp>
        <p:nvSpPr>
          <p:cNvPr id="5" name="Прямоугольник 4"/>
          <p:cNvSpPr/>
          <p:nvPr/>
        </p:nvSpPr>
        <p:spPr>
          <a:xfrm>
            <a:off x="467544" y="1916113"/>
            <a:ext cx="8137276" cy="4893647"/>
          </a:xfrm>
          <a:prstGeom prst="rect">
            <a:avLst/>
          </a:prstGeom>
        </p:spPr>
        <p:txBody>
          <a:bodyPr wrap="square">
            <a:spAutoFit/>
          </a:bodyPr>
          <a:lstStyle/>
          <a:p>
            <a:r>
              <a:rPr lang="ru-RU" sz="2400" dirty="0" smtClean="0">
                <a:solidFill>
                  <a:prstClr val="black"/>
                </a:solidFill>
                <a:latin typeface="Arial" panose="020B0604020202020204" pitchFamily="34" charset="0"/>
                <a:cs typeface="Arial" panose="020B0604020202020204" pitchFamily="34" charset="0"/>
              </a:rPr>
              <a:t>Дружба </a:t>
            </a:r>
            <a:r>
              <a:rPr lang="ru-RU" sz="2400" dirty="0">
                <a:solidFill>
                  <a:prstClr val="black"/>
                </a:solidFill>
                <a:latin typeface="Arial" panose="020B0604020202020204" pitchFamily="34" charset="0"/>
                <a:cs typeface="Arial" panose="020B0604020202020204" pitchFamily="34" charset="0"/>
              </a:rPr>
              <a:t>- личные бескорыстные взаимоотношения между людьми, основанные на любви, доверии, искренности, взаимных симпатиях, общих интересах и увлечениях. Обязательными признаками дружбы являются взаимность, доверие и терпение. На сегодняшний день проблема жестокости и равнодушия в молодежной среде становится все более очевидной. Основа гуманного отношения к людям - способность к сопереживанию, к сочувствию - проявляется в самых разных жизненных ситуациях. Поэтому у детей нужно формировать не только представления о должном поведении, а прежде всего нравственные чувства.</a:t>
            </a:r>
            <a:br>
              <a:rPr lang="ru-RU" sz="2400" dirty="0">
                <a:solidFill>
                  <a:prstClr val="black"/>
                </a:solidFill>
                <a:latin typeface="Arial" panose="020B0604020202020204" pitchFamily="34" charset="0"/>
                <a:cs typeface="Arial" panose="020B0604020202020204" pitchFamily="34" charset="0"/>
              </a:rPr>
            </a:br>
            <a:endParaRPr lang="ru-RU" sz="2400" dirty="0"/>
          </a:p>
        </p:txBody>
      </p:sp>
    </p:spTree>
    <p:extLst>
      <p:ext uri="{BB962C8B-B14F-4D97-AF65-F5344CB8AC3E}">
        <p14:creationId xmlns:p14="http://schemas.microsoft.com/office/powerpoint/2010/main" val="2805533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414" y="35075"/>
            <a:ext cx="9144000" cy="6771084"/>
          </a:xfrm>
          <a:prstGeom prst="rect">
            <a:avLst/>
          </a:prstGeom>
        </p:spPr>
        <p:txBody>
          <a:bodyPr wrap="square">
            <a:spAutoFit/>
          </a:bodyPr>
          <a:lstStyle/>
          <a:p>
            <a:pPr algn="ctr"/>
            <a:r>
              <a:rPr lang="ru-RU" sz="1400" b="1" dirty="0">
                <a:solidFill>
                  <a:srgbClr val="FFFF00"/>
                </a:solidFill>
                <a:latin typeface="Arial" panose="020B0604020202020204" pitchFamily="34" charset="0"/>
                <a:cs typeface="Arial" panose="020B0604020202020204" pitchFamily="34" charset="0"/>
              </a:rPr>
              <a:t>Мирилки, используемые в работе над проектом.</a:t>
            </a:r>
          </a:p>
          <a:p>
            <a:r>
              <a:rPr lang="ru-RU" sz="1400" dirty="0">
                <a:solidFill>
                  <a:schemeClr val="bg1"/>
                </a:solidFill>
                <a:latin typeface="Arial" panose="020B0604020202020204" pitchFamily="34" charset="0"/>
                <a:cs typeface="Arial" panose="020B0604020202020204" pitchFamily="34" charset="0"/>
              </a:rPr>
              <a:t>…</a:t>
            </a:r>
          </a:p>
          <a:p>
            <a:r>
              <a:rPr lang="ru-RU" sz="1400" dirty="0">
                <a:solidFill>
                  <a:schemeClr val="bg1"/>
                </a:solidFill>
                <a:latin typeface="Arial" panose="020B0604020202020204" pitchFamily="34" charset="0"/>
                <a:cs typeface="Arial" panose="020B0604020202020204" pitchFamily="34" charset="0"/>
              </a:rPr>
              <a:t>Мирись, мирись, мирись</a:t>
            </a:r>
          </a:p>
          <a:p>
            <a:r>
              <a:rPr lang="ru-RU" sz="1400" dirty="0">
                <a:solidFill>
                  <a:schemeClr val="bg1"/>
                </a:solidFill>
                <a:latin typeface="Arial" panose="020B0604020202020204" pitchFamily="34" charset="0"/>
                <a:cs typeface="Arial" panose="020B0604020202020204" pitchFamily="34" charset="0"/>
              </a:rPr>
              <a:t>И больше не дерись.</a:t>
            </a:r>
          </a:p>
          <a:p>
            <a:r>
              <a:rPr lang="ru-RU" sz="1400" dirty="0">
                <a:solidFill>
                  <a:schemeClr val="bg1"/>
                </a:solidFill>
                <a:latin typeface="Arial" panose="020B0604020202020204" pitchFamily="34" charset="0"/>
                <a:cs typeface="Arial" panose="020B0604020202020204" pitchFamily="34" charset="0"/>
              </a:rPr>
              <a:t>А если будешь драться,</a:t>
            </a:r>
          </a:p>
          <a:p>
            <a:r>
              <a:rPr lang="ru-RU" sz="1400" dirty="0">
                <a:solidFill>
                  <a:schemeClr val="bg1"/>
                </a:solidFill>
                <a:latin typeface="Arial" panose="020B0604020202020204" pitchFamily="34" charset="0"/>
                <a:cs typeface="Arial" panose="020B0604020202020204" pitchFamily="34" charset="0"/>
              </a:rPr>
              <a:t>То я буду кусаться.</a:t>
            </a:r>
          </a:p>
          <a:p>
            <a:r>
              <a:rPr lang="ru-RU" sz="1400" dirty="0">
                <a:solidFill>
                  <a:schemeClr val="bg1"/>
                </a:solidFill>
                <a:latin typeface="Arial" panose="020B0604020202020204" pitchFamily="34" charset="0"/>
                <a:cs typeface="Arial" panose="020B0604020202020204" pitchFamily="34" charset="0"/>
              </a:rPr>
              <a:t>А кусаться нам нельзя,</a:t>
            </a:r>
          </a:p>
          <a:p>
            <a:r>
              <a:rPr lang="ru-RU" sz="1400" dirty="0">
                <a:solidFill>
                  <a:schemeClr val="bg1"/>
                </a:solidFill>
                <a:latin typeface="Arial" panose="020B0604020202020204" pitchFamily="34" charset="0"/>
                <a:cs typeface="Arial" panose="020B0604020202020204" pitchFamily="34" charset="0"/>
              </a:rPr>
              <a:t>Потому что мы друзья</a:t>
            </a:r>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a:p>
            <a:r>
              <a:rPr lang="ru-RU" sz="1400" dirty="0">
                <a:solidFill>
                  <a:schemeClr val="bg1"/>
                </a:solidFill>
                <a:latin typeface="Arial" panose="020B0604020202020204" pitchFamily="34" charset="0"/>
                <a:cs typeface="Arial" panose="020B0604020202020204" pitchFamily="34" charset="0"/>
              </a:rPr>
              <a:t>…</a:t>
            </a:r>
          </a:p>
          <a:p>
            <a:r>
              <a:rPr lang="ru-RU" sz="1400" dirty="0">
                <a:solidFill>
                  <a:schemeClr val="bg1"/>
                </a:solidFill>
                <a:latin typeface="Arial" panose="020B0604020202020204" pitchFamily="34" charset="0"/>
                <a:cs typeface="Arial" panose="020B0604020202020204" pitchFamily="34" charset="0"/>
              </a:rPr>
              <a:t>Хватит нам уже сердиться,</a:t>
            </a:r>
          </a:p>
          <a:p>
            <a:r>
              <a:rPr lang="ru-RU" sz="1400" dirty="0">
                <a:solidFill>
                  <a:schemeClr val="bg1"/>
                </a:solidFill>
                <a:latin typeface="Arial" panose="020B0604020202020204" pitchFamily="34" charset="0"/>
                <a:cs typeface="Arial" panose="020B0604020202020204" pitchFamily="34" charset="0"/>
              </a:rPr>
              <a:t>Поскорей давай мириться:</a:t>
            </a:r>
          </a:p>
          <a:p>
            <a:r>
              <a:rPr lang="ru-RU" sz="1400" dirty="0">
                <a:solidFill>
                  <a:schemeClr val="bg1"/>
                </a:solidFill>
                <a:latin typeface="Arial" panose="020B0604020202020204" pitchFamily="34" charset="0"/>
                <a:cs typeface="Arial" panose="020B0604020202020204" pitchFamily="34" charset="0"/>
              </a:rPr>
              <a:t>- Ты мой друг!</a:t>
            </a:r>
          </a:p>
          <a:p>
            <a:r>
              <a:rPr lang="ru-RU" sz="1400" dirty="0">
                <a:solidFill>
                  <a:schemeClr val="bg1"/>
                </a:solidFill>
                <a:latin typeface="Arial" panose="020B0604020202020204" pitchFamily="34" charset="0"/>
                <a:cs typeface="Arial" panose="020B0604020202020204" pitchFamily="34" charset="0"/>
              </a:rPr>
              <a:t>- И я твой друг!</a:t>
            </a:r>
          </a:p>
          <a:p>
            <a:r>
              <a:rPr lang="ru-RU" sz="1400" dirty="0">
                <a:solidFill>
                  <a:schemeClr val="bg1"/>
                </a:solidFill>
                <a:latin typeface="Arial" panose="020B0604020202020204" pitchFamily="34" charset="0"/>
                <a:cs typeface="Arial" panose="020B0604020202020204" pitchFamily="34" charset="0"/>
              </a:rPr>
              <a:t>Мы обиды все забудем,</a:t>
            </a:r>
          </a:p>
          <a:p>
            <a:r>
              <a:rPr lang="ru-RU" sz="1400" dirty="0">
                <a:solidFill>
                  <a:schemeClr val="bg1"/>
                </a:solidFill>
                <a:latin typeface="Arial" panose="020B0604020202020204" pitchFamily="34" charset="0"/>
                <a:cs typeface="Arial" panose="020B0604020202020204" pitchFamily="34" charset="0"/>
              </a:rPr>
              <a:t>И дружить, как прежде будем</a:t>
            </a:r>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a:p>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a:p>
            <a:r>
              <a:rPr lang="ru-RU" sz="1400" dirty="0">
                <a:solidFill>
                  <a:schemeClr val="bg1"/>
                </a:solidFill>
                <a:latin typeface="Arial" panose="020B0604020202020204" pitchFamily="34" charset="0"/>
                <a:cs typeface="Arial" panose="020B0604020202020204" pitchFamily="34" charset="0"/>
              </a:rPr>
              <a:t>Чтобы солнце улыбалось,</a:t>
            </a:r>
          </a:p>
          <a:p>
            <a:r>
              <a:rPr lang="ru-RU" sz="1400" dirty="0">
                <a:solidFill>
                  <a:schemeClr val="bg1"/>
                </a:solidFill>
                <a:latin typeface="Arial" panose="020B0604020202020204" pitchFamily="34" charset="0"/>
                <a:cs typeface="Arial" panose="020B0604020202020204" pitchFamily="34" charset="0"/>
              </a:rPr>
              <a:t>Нас с тобой согреть старалось,</a:t>
            </a:r>
          </a:p>
          <a:p>
            <a:r>
              <a:rPr lang="ru-RU" sz="1400" dirty="0">
                <a:solidFill>
                  <a:schemeClr val="bg1"/>
                </a:solidFill>
                <a:latin typeface="Arial" panose="020B0604020202020204" pitchFamily="34" charset="0"/>
                <a:cs typeface="Arial" panose="020B0604020202020204" pitchFamily="34" charset="0"/>
              </a:rPr>
              <a:t>Нужно просто стать добрей,</a:t>
            </a:r>
          </a:p>
          <a:p>
            <a:r>
              <a:rPr lang="ru-RU" sz="1400" dirty="0">
                <a:solidFill>
                  <a:schemeClr val="bg1"/>
                </a:solidFill>
                <a:latin typeface="Arial" panose="020B0604020202020204" pitchFamily="34" charset="0"/>
                <a:cs typeface="Arial" panose="020B0604020202020204" pitchFamily="34" charset="0"/>
              </a:rPr>
              <a:t>И мириться нам скорей</a:t>
            </a:r>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a:p>
            <a:r>
              <a:rPr lang="ru-RU" sz="1400" dirty="0">
                <a:solidFill>
                  <a:schemeClr val="bg1"/>
                </a:solidFill>
                <a:latin typeface="Arial" panose="020B0604020202020204" pitchFamily="34" charset="0"/>
                <a:cs typeface="Arial" panose="020B0604020202020204" pitchFamily="34" charset="0"/>
              </a:rPr>
              <a:t>…</a:t>
            </a:r>
          </a:p>
          <a:p>
            <a:r>
              <a:rPr lang="ru-RU" sz="1400" dirty="0">
                <a:solidFill>
                  <a:schemeClr val="bg1"/>
                </a:solidFill>
                <a:latin typeface="Arial" panose="020B0604020202020204" pitchFamily="34" charset="0"/>
                <a:cs typeface="Arial" panose="020B0604020202020204" pitchFamily="34" charset="0"/>
              </a:rPr>
              <a:t>Это - ты, а это - я.</a:t>
            </a:r>
          </a:p>
          <a:p>
            <a:r>
              <a:rPr lang="ru-RU" sz="1400" dirty="0">
                <a:solidFill>
                  <a:schemeClr val="bg1"/>
                </a:solidFill>
                <a:latin typeface="Arial" panose="020B0604020202020204" pitchFamily="34" charset="0"/>
                <a:cs typeface="Arial" panose="020B0604020202020204" pitchFamily="34" charset="0"/>
              </a:rPr>
              <a:t>Ты - хороший у меня.</a:t>
            </a:r>
          </a:p>
          <a:p>
            <a:r>
              <a:rPr lang="ru-RU" sz="1400" dirty="0">
                <a:solidFill>
                  <a:schemeClr val="bg1"/>
                </a:solidFill>
                <a:latin typeface="Arial" panose="020B0604020202020204" pitchFamily="34" charset="0"/>
                <a:cs typeface="Arial" panose="020B0604020202020204" pitchFamily="34" charset="0"/>
              </a:rPr>
              <a:t>Мой подарок дорогой,</a:t>
            </a:r>
          </a:p>
          <a:p>
            <a:r>
              <a:rPr lang="ru-RU" sz="1400" dirty="0">
                <a:solidFill>
                  <a:schemeClr val="bg1"/>
                </a:solidFill>
                <a:latin typeface="Arial" panose="020B0604020202020204" pitchFamily="34" charset="0"/>
                <a:cs typeface="Arial" panose="020B0604020202020204" pitchFamily="34" charset="0"/>
              </a:rPr>
              <a:t>И не нужен мне другой</a:t>
            </a:r>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a:p>
            <a:r>
              <a:rPr lang="ru-RU" sz="1400" dirty="0">
                <a:solidFill>
                  <a:schemeClr val="bg1"/>
                </a:solidFill>
                <a:latin typeface="Arial" panose="020B0604020202020204" pitchFamily="34" charset="0"/>
                <a:cs typeface="Arial" panose="020B0604020202020204" pitchFamily="34" charset="0"/>
              </a:rPr>
              <a:t>…</a:t>
            </a:r>
          </a:p>
          <a:p>
            <a:r>
              <a:rPr lang="ru-RU" sz="1400" dirty="0">
                <a:solidFill>
                  <a:schemeClr val="bg1"/>
                </a:solidFill>
                <a:latin typeface="Arial" panose="020B0604020202020204" pitchFamily="34" charset="0"/>
                <a:cs typeface="Arial" panose="020B0604020202020204" pitchFamily="34" charset="0"/>
              </a:rPr>
              <a:t>Чем ругаться и дразниться,</a:t>
            </a:r>
          </a:p>
          <a:p>
            <a:r>
              <a:rPr lang="ru-RU" sz="1400" dirty="0">
                <a:solidFill>
                  <a:schemeClr val="bg1"/>
                </a:solidFill>
                <a:latin typeface="Arial" panose="020B0604020202020204" pitchFamily="34" charset="0"/>
                <a:cs typeface="Arial" panose="020B0604020202020204" pitchFamily="34" charset="0"/>
              </a:rPr>
              <a:t>Лучше нам с тобой мириться!</a:t>
            </a:r>
          </a:p>
          <a:p>
            <a:r>
              <a:rPr lang="ru-RU" sz="1400" dirty="0">
                <a:solidFill>
                  <a:schemeClr val="bg1"/>
                </a:solidFill>
                <a:latin typeface="Arial" panose="020B0604020202020204" pitchFamily="34" charset="0"/>
                <a:cs typeface="Arial" panose="020B0604020202020204" pitchFamily="34" charset="0"/>
              </a:rPr>
              <a:t>Очень скучно в ссоре жить,</a:t>
            </a:r>
          </a:p>
          <a:p>
            <a:r>
              <a:rPr lang="ru-RU" sz="1400" dirty="0">
                <a:solidFill>
                  <a:schemeClr val="bg1"/>
                </a:solidFill>
                <a:latin typeface="Arial" panose="020B0604020202020204" pitchFamily="34" charset="0"/>
                <a:cs typeface="Arial" panose="020B0604020202020204" pitchFamily="34" charset="0"/>
              </a:rPr>
              <a:t>Потому давай дружить!</a:t>
            </a:r>
          </a:p>
          <a:p>
            <a:endParaRPr lang="ru-RU" sz="1400" dirty="0">
              <a:solidFill>
                <a:schemeClr val="bg1"/>
              </a:solidFill>
              <a:latin typeface="Arial" panose="020B0604020202020204" pitchFamily="34" charset="0"/>
              <a:cs typeface="Arial" panose="020B0604020202020204" pitchFamily="34" charset="0"/>
            </a:endParaRPr>
          </a:p>
        </p:txBody>
      </p:sp>
      <p:pic>
        <p:nvPicPr>
          <p:cNvPr id="10244" name="Picture 4" descr="http://svitppt.com.ua/images/29/28170/210/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780928"/>
            <a:ext cx="4767676" cy="356440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24833" y="692696"/>
            <a:ext cx="5445786"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Приложение 10</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110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8096" y="980728"/>
            <a:ext cx="8208912" cy="1077218"/>
          </a:xfrm>
          <a:prstGeom prst="rect">
            <a:avLst/>
          </a:prstGeom>
        </p:spPr>
        <p:txBody>
          <a:bodyPr wrap="square">
            <a:spAutoFit/>
          </a:bodyPr>
          <a:lstStyle/>
          <a:p>
            <a:pPr algn="ctr"/>
            <a:r>
              <a:rPr lang="ru-RU" sz="3200" b="1" dirty="0"/>
              <a:t>Консультации для родителей, используемые в работе над проектом</a:t>
            </a:r>
            <a:r>
              <a:rPr lang="ru-RU" sz="3200" dirty="0"/>
              <a:t>.</a:t>
            </a:r>
          </a:p>
        </p:txBody>
      </p:sp>
      <p:sp>
        <p:nvSpPr>
          <p:cNvPr id="5" name="Прямоугольник 4"/>
          <p:cNvSpPr/>
          <p:nvPr/>
        </p:nvSpPr>
        <p:spPr>
          <a:xfrm>
            <a:off x="1766815" y="2232220"/>
            <a:ext cx="5184576" cy="707886"/>
          </a:xfrm>
          <a:prstGeom prst="rect">
            <a:avLst/>
          </a:prstGeom>
        </p:spPr>
        <p:txBody>
          <a:bodyPr wrap="square">
            <a:spAutoFit/>
          </a:bodyPr>
          <a:lstStyle/>
          <a:p>
            <a:pPr algn="ctr"/>
            <a:r>
              <a:rPr lang="ru-RU" sz="4000" dirty="0"/>
              <a:t>«Дружба крепкая».</a:t>
            </a:r>
          </a:p>
        </p:txBody>
      </p:sp>
      <p:sp>
        <p:nvSpPr>
          <p:cNvPr id="6" name="AutoShape 2" descr="https://ds03.infourok.ru/uploads/ex/0c64/0000cfb3-9e381f3d/hello_html_32a4a22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70" name="Picture 6" descr="https://im0-tub-ru.yandex.net/i?id=2da8953b516c6e3e13571895949b7b45&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840" y="3140968"/>
            <a:ext cx="4851424" cy="3618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872596" y="160465"/>
            <a:ext cx="5299912"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Приложение 11</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326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0"/>
            <a:ext cx="9144000" cy="5693866"/>
          </a:xfrm>
          <a:prstGeom prst="rect">
            <a:avLst/>
          </a:prstGeom>
        </p:spPr>
        <p:txBody>
          <a:bodyPr wrap="square">
            <a:spAutoFit/>
          </a:bodyPr>
          <a:lstStyle/>
          <a:p>
            <a:pPr algn="ctr"/>
            <a:r>
              <a:rPr lang="ru-RU" sz="1400" b="1" dirty="0">
                <a:solidFill>
                  <a:srgbClr val="FFFF00"/>
                </a:solidFill>
                <a:latin typeface="Arial" panose="020B0604020202020204" pitchFamily="34" charset="0"/>
                <a:cs typeface="Arial" panose="020B0604020202020204" pitchFamily="34" charset="0"/>
              </a:rPr>
              <a:t>«Дружба крепкая».</a:t>
            </a:r>
          </a:p>
          <a:p>
            <a:r>
              <a:rPr lang="ru-RU" sz="1400" dirty="0">
                <a:solidFill>
                  <a:schemeClr val="bg1"/>
                </a:solidFill>
                <a:latin typeface="Arial" panose="020B0604020202020204" pitchFamily="34" charset="0"/>
                <a:cs typeface="Arial" panose="020B0604020202020204" pitchFamily="34" charset="0"/>
              </a:rPr>
              <a:t>Отношения между людьми могут строиться «на равных», либо один из друзей выбирает роль вожака, а другой становится ведомым. Если вы видите, что ваш ребенок равноправный партнер либо лидер, нет никакой необходимости ограничивать такое общение. Ребенок при этом приобретает социальный опыт положительного влияния на окружающих, еще более повышается его самооценка, ощущение собственной значимости. От этой дружбы ребенок может сам отказаться в любой момент. А вот запрет вызовет противоположную реакцию – мы же помним: то, что не разрешено, приобретает особую привлекательность.</a:t>
            </a:r>
          </a:p>
          <a:p>
            <a:r>
              <a:rPr lang="ru-RU" sz="1400" dirty="0">
                <a:solidFill>
                  <a:schemeClr val="bg1"/>
                </a:solidFill>
                <a:latin typeface="Arial" panose="020B0604020202020204" pitchFamily="34" charset="0"/>
                <a:cs typeface="Arial" panose="020B0604020202020204" pitchFamily="34" charset="0"/>
              </a:rPr>
              <a:t>Нередко бывает, что мальчик или девочка при переходе из одного садика в другой на первых порах заводит дружбу с наименее успешными детьми из нового коллектива – их внимание легче привлечь. В новичке видят шанс начать новую жизнь, наладить новые отношения, измениться. Побеседуйте с ребенком и попытайтесь ответить на вопрос: почему он дружит именно с этим мальчиком и девочкой</a:t>
            </a:r>
            <a:r>
              <a:rPr lang="ru-RU" sz="1400" dirty="0" smtClean="0">
                <a:solidFill>
                  <a:schemeClr val="bg1"/>
                </a:solidFill>
                <a:latin typeface="Arial" panose="020B0604020202020204" pitchFamily="34" charset="0"/>
                <a:cs typeface="Arial" panose="020B0604020202020204" pitchFamily="34" charset="0"/>
              </a:rPr>
              <a:t>?</a:t>
            </a:r>
          </a:p>
          <a:p>
            <a:r>
              <a:rPr lang="ru-RU" sz="1400" dirty="0">
                <a:solidFill>
                  <a:schemeClr val="bg1"/>
                </a:solidFill>
                <a:latin typeface="Arial" panose="020B0604020202020204" pitchFamily="34" charset="0"/>
                <a:cs typeface="Arial" panose="020B0604020202020204" pitchFamily="34" charset="0"/>
              </a:rPr>
              <a:t> Причины могут быть разные, следовательно, разными будут ваши ответные действия. Наиболее типичные случаи.</a:t>
            </a:r>
          </a:p>
          <a:p>
            <a:r>
              <a:rPr lang="ru-RU" sz="1400" dirty="0" smtClean="0">
                <a:solidFill>
                  <a:schemeClr val="bg1"/>
                </a:solidFill>
                <a:latin typeface="Arial" panose="020B0604020202020204" pitchFamily="34" charset="0"/>
                <a:cs typeface="Arial" panose="020B0604020202020204" pitchFamily="34" charset="0"/>
              </a:rPr>
              <a:t>- Возможно </a:t>
            </a:r>
            <a:r>
              <a:rPr lang="ru-RU" sz="1400" dirty="0">
                <a:solidFill>
                  <a:schemeClr val="bg1"/>
                </a:solidFill>
                <a:latin typeface="Arial" panose="020B0604020202020204" pitchFamily="34" charset="0"/>
                <a:cs typeface="Arial" panose="020B0604020202020204" pitchFamily="34" charset="0"/>
              </a:rPr>
              <a:t>у вашего ребенка низкая самооценка. Ему кажется, что дружбы с лучшими детьми он не достоин, и уж пусть лучше этот Петька, чем никто. В таком случае ситуация общения может изменится, только вместе с ростом самооценки. Меньше критики, никакого сравнения с другими. Отмечать самые незначительные достижения, создавать ситуации успеха для ребенка. Хорошо было бы совместно обсудить и выбрать для него интересное занятие, а вместе с тем и новый детский коллектив, где он мог бы наладить новые дружеские контакты.</a:t>
            </a:r>
          </a:p>
          <a:p>
            <a:r>
              <a:rPr lang="ru-RU" sz="1400" dirty="0" smtClean="0">
                <a:solidFill>
                  <a:schemeClr val="bg1"/>
                </a:solidFill>
                <a:latin typeface="Arial" panose="020B0604020202020204" pitchFamily="34" charset="0"/>
                <a:cs typeface="Arial" panose="020B0604020202020204" pitchFamily="34" charset="0"/>
              </a:rPr>
              <a:t>- Ваш </a:t>
            </a:r>
            <a:r>
              <a:rPr lang="ru-RU" sz="1400" dirty="0">
                <a:solidFill>
                  <a:schemeClr val="bg1"/>
                </a:solidFill>
                <a:latin typeface="Arial" panose="020B0604020202020204" pitchFamily="34" charset="0"/>
                <a:cs typeface="Arial" panose="020B0604020202020204" pitchFamily="34" charset="0"/>
              </a:rPr>
              <a:t>ребенок не умеет оценивать людей. Он оправдывает скверные поступки своих друзей, смотрит на мир их глазами и просто не понимает, что дальнейшее общение с таким товарищем может привести к печальным последствиям. Необходимо помочь ребенку понять, кто есть кто в его окружении. Постарайтесь при этом не раскрасить мир в черные тона. Помните, что у любого человека есть недостатки, но есть и достоинства. Научите ребенка анализировать поступки других людей, делать из этого правильные выводы. </a:t>
            </a:r>
          </a:p>
          <a:p>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272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082" y="1052736"/>
            <a:ext cx="9036496" cy="4832092"/>
          </a:xfrm>
          <a:prstGeom prst="rect">
            <a:avLst/>
          </a:prstGeom>
        </p:spPr>
        <p:txBody>
          <a:bodyPr wrap="square">
            <a:spAutoFit/>
          </a:bodyPr>
          <a:lstStyle/>
          <a:p>
            <a:r>
              <a:rPr lang="ru-RU" sz="1400" dirty="0" smtClean="0">
                <a:solidFill>
                  <a:schemeClr val="bg1"/>
                </a:solidFill>
                <a:latin typeface="Arial" panose="020B0604020202020204" pitchFamily="34" charset="0"/>
                <a:cs typeface="Arial" panose="020B0604020202020204" pitchFamily="34" charset="0"/>
              </a:rPr>
              <a:t>- Ребенок </a:t>
            </a:r>
            <a:r>
              <a:rPr lang="ru-RU" sz="1400" dirty="0">
                <a:solidFill>
                  <a:schemeClr val="bg1"/>
                </a:solidFill>
                <a:latin typeface="Arial" panose="020B0604020202020204" pitchFamily="34" charset="0"/>
                <a:cs typeface="Arial" panose="020B0604020202020204" pitchFamily="34" charset="0"/>
              </a:rPr>
              <a:t>не умеет строить взаимоотношения со сверстниками. Ребенок попадает под влияние из-за недостаточного социального опыта. Дружбе, как и всему остальному, ребенка нужно учить. Как правильно организовать игру, как выразить свое несогласие, как радоваться успехам товарища и не слишком огорчаться проигрышу, как радоваться успехам товарища и не слишком огорчаться проигрышу, как тактично сделать товарищу замечание. Приглашайте в гости детей, с которыми общается ваш ребенок. Обсуждайте вместе с ребенком мультфильмы, сериалы. Высказывайте собственные мысли по поводу отношений между героями, давайте им оценку.</a:t>
            </a:r>
          </a:p>
          <a:p>
            <a:r>
              <a:rPr lang="ru-RU" sz="1400" dirty="0" smtClean="0">
                <a:solidFill>
                  <a:schemeClr val="bg1"/>
                </a:solidFill>
                <a:latin typeface="Arial" panose="020B0604020202020204" pitchFamily="34" charset="0"/>
                <a:cs typeface="Arial" panose="020B0604020202020204" pitchFamily="34" charset="0"/>
              </a:rPr>
              <a:t>- Ваш </a:t>
            </a:r>
            <a:r>
              <a:rPr lang="ru-RU" sz="1400" dirty="0">
                <a:solidFill>
                  <a:schemeClr val="bg1"/>
                </a:solidFill>
                <a:latin typeface="Arial" panose="020B0604020202020204" pitchFamily="34" charset="0"/>
                <a:cs typeface="Arial" panose="020B0604020202020204" pitchFamily="34" charset="0"/>
              </a:rPr>
              <a:t>ребенок обнаруживает сходные черты характера с неподходящим другом. Этот случай в</a:t>
            </a:r>
            <a:r>
              <a:rPr lang="ru-RU" sz="1400" dirty="0" smtClean="0">
                <a:solidFill>
                  <a:schemeClr val="bg1"/>
                </a:solidFill>
                <a:latin typeface="Arial" panose="020B0604020202020204" pitchFamily="34" charset="0"/>
                <a:cs typeface="Arial" panose="020B0604020202020204" pitchFamily="34" charset="0"/>
              </a:rPr>
              <a:t> </a:t>
            </a:r>
            <a:r>
              <a:rPr lang="ru-RU" sz="1400" dirty="0">
                <a:solidFill>
                  <a:schemeClr val="bg1"/>
                </a:solidFill>
                <a:latin typeface="Arial" panose="020B0604020202020204" pitchFamily="34" charset="0"/>
                <a:cs typeface="Arial" panose="020B0604020202020204" pitchFamily="34" charset="0"/>
              </a:rPr>
              <a:t>скрытой форме болезни, когда она уже протекает в организме, разрушая его, но внешне никак себя не обнаруживает. Ребенок, внешне пока оставаясь прежним, послушным и воспитанным, уже поменял внутренние установки, принял такое нежелательное поведение как возможное для себя и подсознательно налаживает дружеские контакты с близким по духу. Через какое-то время «болезнь» выйдет наружу в разнообразных формах: от негативизма, агрессивности и непослушания ребенка до выраженных форм страха и неуверенности, робости. Этот случай наиболее сложный. Он потребует от родителей более длительного внешнего контроля и помощи. Необходимо обсудить с ребенком то, что вас в нем тревожит. Ограничить нежелательное общение, но не запретами, а пересмотрев досуг ребенка. Выберите дополнительные кружки, студии и сами постарайтесь больше времени проводить в общении с ребенком: организуйте поездки, прогулки.</a:t>
            </a:r>
          </a:p>
          <a:p>
            <a:r>
              <a:rPr lang="ru-RU" sz="1400" dirty="0">
                <a:solidFill>
                  <a:schemeClr val="bg1"/>
                </a:solidFill>
                <a:latin typeface="Arial" panose="020B0604020202020204" pitchFamily="34" charset="0"/>
                <a:cs typeface="Arial" panose="020B0604020202020204" pitchFamily="34" charset="0"/>
              </a:rPr>
              <a:t>Если вы попробовали различные способы, но ситуация не изменяется в лучшую сторону а скорее наоборот, имеет смысл обратиться за помощью к специалисту. Родителей должно насторожить также любое резкое изменение в поведении ребенка, когда, к примеру, веселый и непосредственный ребенок становится замкнутым, плаксивым, а спокойный – наоборот, чрезмерно возбудимым.</a:t>
            </a:r>
          </a:p>
        </p:txBody>
      </p:sp>
    </p:spTree>
    <p:extLst>
      <p:ext uri="{BB962C8B-B14F-4D97-AF65-F5344CB8AC3E}">
        <p14:creationId xmlns:p14="http://schemas.microsoft.com/office/powerpoint/2010/main" val="976499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ped-kopilka.ru/upload/blogs2/2017/3/45083_048f8c6efdffbc5c8d5b467f9ddb9564.jpg.jpg"/>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60848"/>
            <a:ext cx="4238600" cy="4361859"/>
          </a:xfrm>
          <a:prstGeom prst="rect">
            <a:avLst/>
          </a:prstGeom>
          <a:noFill/>
          <a:ln>
            <a:noFill/>
          </a:ln>
        </p:spPr>
      </p:pic>
      <p:sp>
        <p:nvSpPr>
          <p:cNvPr id="5" name="Прямоугольник 4"/>
          <p:cNvSpPr/>
          <p:nvPr/>
        </p:nvSpPr>
        <p:spPr>
          <a:xfrm>
            <a:off x="395536" y="476672"/>
            <a:ext cx="8280920" cy="1384995"/>
          </a:xfrm>
          <a:prstGeom prst="rect">
            <a:avLst/>
          </a:prstGeom>
        </p:spPr>
        <p:txBody>
          <a:bodyPr wrap="square">
            <a:spAutoFit/>
          </a:bodyPr>
          <a:lstStyle/>
          <a:p>
            <a:pPr algn="ctr"/>
            <a:r>
              <a:rPr lang="ru-RU" sz="2800" b="1" dirty="0">
                <a:solidFill>
                  <a:srgbClr val="FFFF00"/>
                </a:solidFill>
              </a:rPr>
              <a:t>«Дружеские отношения взрослых и детей в семье – основа воспитания положительных черт характера ребенка».</a:t>
            </a:r>
          </a:p>
        </p:txBody>
      </p:sp>
    </p:spTree>
    <p:extLst>
      <p:ext uri="{BB962C8B-B14F-4D97-AF65-F5344CB8AC3E}">
        <p14:creationId xmlns:p14="http://schemas.microsoft.com/office/powerpoint/2010/main" val="14531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36712"/>
            <a:ext cx="9036496" cy="5262979"/>
          </a:xfrm>
          <a:prstGeom prst="rect">
            <a:avLst/>
          </a:prstGeom>
        </p:spPr>
        <p:txBody>
          <a:bodyPr wrap="square">
            <a:spAutoFit/>
          </a:bodyPr>
          <a:lstStyle/>
          <a:p>
            <a:pPr algn="ctr"/>
            <a:r>
              <a:rPr lang="ru-RU" sz="1400" b="1" dirty="0">
                <a:solidFill>
                  <a:srgbClr val="FFFF00"/>
                </a:solidFill>
                <a:latin typeface="Arial" panose="020B0604020202020204" pitchFamily="34" charset="0"/>
                <a:cs typeface="Arial" panose="020B0604020202020204" pitchFamily="34" charset="0"/>
              </a:rPr>
              <a:t>«Дружеские отношения взрослых и детей в семье – основа воспитания положительных черт характера ребенка».</a:t>
            </a:r>
          </a:p>
          <a:p>
            <a:endParaRPr lang="ru-RU" sz="1400" dirty="0">
              <a:solidFill>
                <a:schemeClr val="bg1"/>
              </a:solidFill>
              <a:latin typeface="Arial" panose="020B0604020202020204" pitchFamily="34" charset="0"/>
              <a:cs typeface="Arial" panose="020B0604020202020204" pitchFamily="34" charset="0"/>
            </a:endParaRPr>
          </a:p>
          <a:p>
            <a:r>
              <a:rPr lang="ru-RU" sz="1400" dirty="0">
                <a:solidFill>
                  <a:schemeClr val="bg1"/>
                </a:solidFill>
                <a:latin typeface="Arial" panose="020B0604020202020204" pitchFamily="34" charset="0"/>
                <a:cs typeface="Arial" panose="020B0604020202020204" pitchFamily="34" charset="0"/>
              </a:rPr>
              <a:t>Одинаковых семей не существует. В каждой семье есть свои традиции и свои особенности. Но, несмотря на различные уклады жизни во всех семьях, где подрастают дети с уравновешенным характером, есть одна общая особенность — ровные, доброжелательные отношения взрослых и детей.</a:t>
            </a:r>
          </a:p>
          <a:p>
            <a:r>
              <a:rPr lang="ru-RU" sz="1400" dirty="0">
                <a:solidFill>
                  <a:schemeClr val="bg1"/>
                </a:solidFill>
                <a:latin typeface="Arial" panose="020B0604020202020204" pitchFamily="34" charset="0"/>
                <a:cs typeface="Arial" panose="020B0604020202020204" pitchFamily="34" charset="0"/>
              </a:rPr>
              <a:t>Нужно ли быть другом своему ребенку? Некоторые родители считают, что дружба — это отношения равных, а взрослые, воспитывая своих детей, не могут ронять свой авторитет таким отношением с ребенком. Такие родители опасаются, что их не будут уважать и слушаться.</a:t>
            </a:r>
          </a:p>
          <a:p>
            <a:r>
              <a:rPr lang="ru-RU" sz="1400" dirty="0">
                <a:solidFill>
                  <a:schemeClr val="bg1"/>
                </a:solidFill>
                <a:latin typeface="Arial" panose="020B0604020202020204" pitchFamily="34" charset="0"/>
                <a:cs typeface="Arial" panose="020B0604020202020204" pitchFamily="34" charset="0"/>
              </a:rPr>
              <a:t>Они настойчивы и последовательны в своей позиции непогрешимых взрослых и считают, что правильным может быть только их мнение. Нетерпимо относясь к упрямству детей, они не идут ни на какие компромиссы и уступки: требуют от ребенка беспрекословного послушания, пунктуального соблюдения режима дня, не доверяют ни опыту ребенка, ни его возрастающей самостоятельности. Любовь к ребенку носит принципиальный характер («Детей ласкать нельзя — они распускаются»). У взрослых в таких семьях есть образ желаемых свойств характера их ребенка. Сын или дочь положительно оцениваются лишь тогда, когда поведение их соответствует этим завышенным требованиям. Дети в таких семьях часто слышат следующие замечания: «Ты никогда не делаешь так, как нужно», «Ты всегда делаешь то, что нельзя». </a:t>
            </a:r>
          </a:p>
          <a:p>
            <a:r>
              <a:rPr lang="ru-RU" sz="1400" dirty="0">
                <a:solidFill>
                  <a:schemeClr val="bg1"/>
                </a:solidFill>
                <a:latin typeface="Arial" panose="020B0604020202020204" pitchFamily="34" charset="0"/>
                <a:cs typeface="Arial" panose="020B0604020202020204" pitchFamily="34" charset="0"/>
              </a:rPr>
              <a:t>Привлекая детей к труду, помощи, родители говорят: «Ты должен трудиться. Мы же трудимся». Боясь наказания или выговора, ребенок выполнит поручение, но в следующий раз он будет стремиться его избежать, потому что чувства его не отозвались на такое обращение взрослого. Характер у ребенка воспитывается, но родители замечают, что он совсем не соответствует их идеалу: часто возникающее у сына или дочери чувство личностной неполноценности становится основой неуверенности в себе, а постоянные запреты, вызывая желание сделать наоборот, проявляются в капризах, упрямстве.</a:t>
            </a:r>
          </a:p>
        </p:txBody>
      </p:sp>
    </p:spTree>
    <p:extLst>
      <p:ext uri="{BB962C8B-B14F-4D97-AF65-F5344CB8AC3E}">
        <p14:creationId xmlns:p14="http://schemas.microsoft.com/office/powerpoint/2010/main" val="649689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386" y="-65538"/>
            <a:ext cx="9036496" cy="6986528"/>
          </a:xfrm>
          <a:prstGeom prst="rect">
            <a:avLst/>
          </a:prstGeom>
        </p:spPr>
        <p:txBody>
          <a:bodyPr wrap="square">
            <a:spAutoFit/>
          </a:bodyPr>
          <a:lstStyle/>
          <a:p>
            <a:r>
              <a:rPr lang="ru-RU" sz="1400" dirty="0">
                <a:solidFill>
                  <a:schemeClr val="bg1"/>
                </a:solidFill>
                <a:latin typeface="Arial" panose="020B0604020202020204" pitchFamily="34" charset="0"/>
                <a:cs typeface="Arial" panose="020B0604020202020204" pitchFamily="34" charset="0"/>
              </a:rPr>
              <a:t>«Зачем запрещать ребенку что-то, да еще заставлять его помогать? Пусть играет,— говорят иные родители.— Он еще маленький, вот подрастет, тогда и будем с него требовать». В таких семьях, оберегая детство малыша, все делают за него и для него. Ребенок одновременно и властелин, и опекаемое, изнеженное и зависимое дитя. Из года в год, живя только своими интересами и желаниями, он не умеет замечать переживания и трудности других людей, считаться с их желаниями и преодолевать свои, когда это необходимо. Но может происходить и немного по-другому: лишение ребенка самостоятельности, излишняя опека родителей (эмоциональное выражение постоянной тревоги, необоснованное удерживание ребенка около себя) создают чрезмерную зависимость его от состояний взрослых, что мешает ему при общении со сверстниками. </a:t>
            </a:r>
          </a:p>
          <a:p>
            <a:r>
              <a:rPr lang="ru-RU" sz="1400" dirty="0">
                <a:solidFill>
                  <a:schemeClr val="bg1"/>
                </a:solidFill>
                <a:latin typeface="Arial" panose="020B0604020202020204" pitchFamily="34" charset="0"/>
                <a:cs typeface="Arial" panose="020B0604020202020204" pitchFamily="34" charset="0"/>
              </a:rPr>
              <a:t>Основой воспитания положительных черт характера ребенка (самостоятельности, ответственности, чувства собственного достоинства, отзывчивости и др.) могут быть только дружеские взаимоотношения взрослых и детей, отношения на равных. Как же возникает эта дружба? Нам часто кажется, что дети еще малы и наших переживаний, и проблем им не понять. Поэтому многие взрослые либо скрывают свои переживания от детей, либо вообще не задумываются о том, что, закрывая свой внутренний мир от детей, мы лишаем их важных и волнующих минут сопереживания, которые формируют нравственность ребенка, важные черты его характера.</a:t>
            </a:r>
          </a:p>
          <a:p>
            <a:r>
              <a:rPr lang="ru-RU" sz="1400" dirty="0">
                <a:solidFill>
                  <a:schemeClr val="bg1"/>
                </a:solidFill>
                <a:latin typeface="Arial" panose="020B0604020202020204" pitchFamily="34" charset="0"/>
                <a:cs typeface="Arial" panose="020B0604020202020204" pitchFamily="34" charset="0"/>
              </a:rPr>
              <a:t>Не следует забывать, что дошкольники очень отзывчивы и могут хорошо понимать взрослого. Вспомните, часто ли вы делились с сыном или дочкой тем, что знать им нельзя ни в коем случае — своими страхами за них. Взрослые подробно и красочно описывают ребенку переживаемые ими минуты страха за него. Эти яркие картины становятся частью сознания ребенка и влияют на развитие его характера, создавая основу для возникновения несамостоятельности, чувства тревоги. Не лучше ли рассказать ему, придя с работы вечером, о своей усталости и попросить его: «Помоги мне, сынок».</a:t>
            </a:r>
          </a:p>
          <a:p>
            <a:r>
              <a:rPr lang="ru-RU" sz="1400" dirty="0">
                <a:solidFill>
                  <a:schemeClr val="bg1"/>
                </a:solidFill>
                <a:latin typeface="Arial" panose="020B0604020202020204" pitchFamily="34" charset="0"/>
                <a:cs typeface="Arial" panose="020B0604020202020204" pitchFamily="34" charset="0"/>
              </a:rPr>
              <a:t>Ребенок забудет о своих играх и игрушках, чтобы помочь вам своей заботой, а вам не придется взывать к его чувству долга. Не бойтесь рассказать ему об обиде, которую вам причинили, о своем чувстве стыда за совершенную ошибку. Только при доверительном общении взрослого и ребенка, когда взрослый не боится выглядеть слабым и смешным, дети не только правильно поймут ваши переживания, но и станут отзывчивыми, чуткими, заботливыми, превращаясь в настоящих друзей. </a:t>
            </a:r>
          </a:p>
          <a:p>
            <a:r>
              <a:rPr lang="ru-RU" sz="1400" dirty="0">
                <a:solidFill>
                  <a:schemeClr val="bg1"/>
                </a:solidFill>
                <a:latin typeface="Arial" panose="020B0604020202020204" pitchFamily="34" charset="0"/>
                <a:cs typeface="Arial" panose="020B0604020202020204" pitchFamily="34" charset="0"/>
              </a:rPr>
              <a:t>В жизни много радостных переживаний. Расскажите о них ребенку, чаще приобщайте его к своим делам. Сойдите с высот своего авторитета, и вы увидите, как в равных с вами отношениях, имея возможность ощутить себя не только воспитуемым, но и защитником мамы, помощником папы, близким другом старшего брата, ваш сын или дочь станут более волевыми и отзывчивыми, самостоятельными и добрыми, умеющими уважать себя и других.</a:t>
            </a:r>
          </a:p>
        </p:txBody>
      </p:sp>
    </p:spTree>
    <p:extLst>
      <p:ext uri="{BB962C8B-B14F-4D97-AF65-F5344CB8AC3E}">
        <p14:creationId xmlns:p14="http://schemas.microsoft.com/office/powerpoint/2010/main" val="3238304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pp.userapi.com/c627722/u99333131/video/l_35ac3a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3" y="0"/>
            <a:ext cx="9143996"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46814" y="1700808"/>
            <a:ext cx="74740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2759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488" y="116632"/>
            <a:ext cx="9144000" cy="4144424"/>
          </a:xfrm>
        </p:spPr>
        <p:txBody>
          <a:bodyPr>
            <a:noAutofit/>
          </a:bodyPr>
          <a:lstStyle/>
          <a:p>
            <a:pPr algn="l"/>
            <a:r>
              <a:rPr lang="ru-RU" sz="1800" b="1" dirty="0">
                <a:solidFill>
                  <a:srgbClr val="FFFF00"/>
                </a:solidFill>
                <a:latin typeface="Arial" panose="020B0604020202020204" pitchFamily="34" charset="0"/>
                <a:ea typeface="Calibri"/>
                <a:cs typeface="Arial" panose="020B0604020202020204" pitchFamily="34" charset="0"/>
              </a:rPr>
              <a:t>Цель проекта</a:t>
            </a:r>
            <a:r>
              <a:rPr lang="ru-RU" sz="1800" b="1" dirty="0">
                <a:solidFill>
                  <a:schemeClr val="bg1"/>
                </a:solidFill>
                <a:latin typeface="Arial" panose="020B0604020202020204" pitchFamily="34" charset="0"/>
                <a:ea typeface="Calibri"/>
                <a:cs typeface="Arial" panose="020B0604020202020204" pitchFamily="34" charset="0"/>
              </a:rPr>
              <a:t>:</a:t>
            </a:r>
            <a:r>
              <a:rPr lang="ru-RU" sz="1800" dirty="0">
                <a:solidFill>
                  <a:schemeClr val="bg1"/>
                </a:solidFill>
                <a:latin typeface="Arial" panose="020B0604020202020204" pitchFamily="34" charset="0"/>
                <a:ea typeface="Calibri"/>
                <a:cs typeface="Arial" panose="020B0604020202020204" pitchFamily="34" charset="0"/>
              </a:rPr>
              <a:t> Формировать у детей понятие о том, что значит уметь дружить, установить дружеские отношения между сверстниками. </a:t>
            </a:r>
            <a:endParaRPr lang="ru-RU" sz="1800" dirty="0" smtClean="0">
              <a:solidFill>
                <a:schemeClr val="bg1"/>
              </a:solidFill>
              <a:latin typeface="Arial" panose="020B0604020202020204" pitchFamily="34" charset="0"/>
              <a:ea typeface="Calibri"/>
              <a:cs typeface="Arial" panose="020B0604020202020204" pitchFamily="34" charset="0"/>
            </a:endParaRPr>
          </a:p>
          <a:p>
            <a:pPr algn="ctr"/>
            <a:r>
              <a:rPr lang="ru-RU" sz="1800" b="1" dirty="0" smtClean="0">
                <a:solidFill>
                  <a:srgbClr val="FFFF00"/>
                </a:solidFill>
                <a:latin typeface="Arial" panose="020B0604020202020204" pitchFamily="34" charset="0"/>
                <a:ea typeface="Calibri"/>
                <a:cs typeface="Arial" panose="020B0604020202020204" pitchFamily="34" charset="0"/>
              </a:rPr>
              <a:t>Задачи</a:t>
            </a:r>
            <a:r>
              <a:rPr lang="ru-RU" sz="1800" b="1" dirty="0">
                <a:solidFill>
                  <a:srgbClr val="FFFF00"/>
                </a:solidFill>
                <a:latin typeface="Arial" panose="020B0604020202020204" pitchFamily="34" charset="0"/>
                <a:ea typeface="Calibri"/>
                <a:cs typeface="Arial" panose="020B0604020202020204" pitchFamily="34" charset="0"/>
              </a:rPr>
              <a:t>: </a:t>
            </a:r>
            <a:r>
              <a:rPr lang="ru-RU" sz="1800" dirty="0">
                <a:solidFill>
                  <a:schemeClr val="bg1"/>
                </a:solidFill>
                <a:latin typeface="Arial" panose="020B0604020202020204" pitchFamily="34" charset="0"/>
                <a:ea typeface="Calibri"/>
                <a:cs typeface="Arial" panose="020B0604020202020204" pitchFamily="34" charset="0"/>
              </a:rPr>
              <a:t/>
            </a:r>
            <a:br>
              <a:rPr lang="ru-RU" sz="1800" dirty="0">
                <a:solidFill>
                  <a:schemeClr val="bg1"/>
                </a:solidFill>
                <a:latin typeface="Arial" panose="020B0604020202020204" pitchFamily="34" charset="0"/>
                <a:ea typeface="Calibri"/>
                <a:cs typeface="Arial" panose="020B0604020202020204" pitchFamily="34" charset="0"/>
              </a:rPr>
            </a:br>
            <a:r>
              <a:rPr lang="ru-RU" sz="1800" b="1" i="1" dirty="0">
                <a:solidFill>
                  <a:schemeClr val="accent4">
                    <a:lumMod val="60000"/>
                    <a:lumOff val="40000"/>
                  </a:schemeClr>
                </a:solidFill>
                <a:latin typeface="Arial" panose="020B0604020202020204" pitchFamily="34" charset="0"/>
                <a:ea typeface="Calibri"/>
                <a:cs typeface="Arial" panose="020B0604020202020204" pitchFamily="34" charset="0"/>
              </a:rPr>
              <a:t>Образовательные:</a:t>
            </a:r>
            <a:r>
              <a:rPr lang="ru-RU" sz="1800" i="1" dirty="0">
                <a:solidFill>
                  <a:schemeClr val="accent4">
                    <a:lumMod val="60000"/>
                    <a:lumOff val="40000"/>
                  </a:schemeClr>
                </a:solidFill>
                <a:latin typeface="Arial" panose="020B0604020202020204" pitchFamily="34" charset="0"/>
                <a:ea typeface="Calibri"/>
                <a:cs typeface="Arial" panose="020B0604020202020204" pitchFamily="34" charset="0"/>
              </a:rPr>
              <a:t> </a:t>
            </a:r>
            <a:r>
              <a:rPr lang="ru-RU" sz="1800" dirty="0">
                <a:solidFill>
                  <a:schemeClr val="bg1"/>
                </a:solidFill>
                <a:latin typeface="Arial" panose="020B0604020202020204" pitchFamily="34" charset="0"/>
                <a:ea typeface="Calibri"/>
                <a:cs typeface="Arial" panose="020B0604020202020204" pitchFamily="34" charset="0"/>
              </a:rPr>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формировать представления детей о дружбе между людьми;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учить детей дружеским формам взаимодействия;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учить считаться с желаниями сверстников, ограничивая свои желания;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расширять и систематизировать знания о культуре поведения и взаимоотношениях между людьми. </a:t>
            </a:r>
            <a:br>
              <a:rPr lang="ru-RU" sz="1800" dirty="0">
                <a:solidFill>
                  <a:schemeClr val="bg1"/>
                </a:solidFill>
                <a:latin typeface="Arial" panose="020B0604020202020204" pitchFamily="34" charset="0"/>
                <a:ea typeface="Calibri"/>
                <a:cs typeface="Arial" panose="020B0604020202020204" pitchFamily="34" charset="0"/>
              </a:rPr>
            </a:br>
            <a:r>
              <a:rPr lang="ru-RU" sz="1800" b="1" i="1" dirty="0">
                <a:solidFill>
                  <a:schemeClr val="accent4">
                    <a:lumMod val="60000"/>
                    <a:lumOff val="40000"/>
                  </a:schemeClr>
                </a:solidFill>
                <a:latin typeface="Arial" panose="020B0604020202020204" pitchFamily="34" charset="0"/>
                <a:ea typeface="Calibri"/>
                <a:cs typeface="Arial" panose="020B0604020202020204" pitchFamily="34" charset="0"/>
              </a:rPr>
              <a:t>Развивающие:</a:t>
            </a:r>
            <a:r>
              <a:rPr lang="ru-RU" sz="1800" i="1" dirty="0">
                <a:solidFill>
                  <a:schemeClr val="accent4">
                    <a:lumMod val="60000"/>
                    <a:lumOff val="40000"/>
                  </a:schemeClr>
                </a:solidFill>
                <a:latin typeface="Arial" panose="020B0604020202020204" pitchFamily="34" charset="0"/>
                <a:ea typeface="Calibri"/>
                <a:cs typeface="Arial" panose="020B0604020202020204" pitchFamily="34" charset="0"/>
              </a:rPr>
              <a:t> </a:t>
            </a:r>
            <a:r>
              <a:rPr lang="ru-RU" sz="1800" dirty="0">
                <a:solidFill>
                  <a:schemeClr val="bg1"/>
                </a:solidFill>
                <a:latin typeface="Arial" panose="020B0604020202020204" pitchFamily="34" charset="0"/>
                <a:ea typeface="Calibri"/>
                <a:cs typeface="Arial" panose="020B0604020202020204" pitchFamily="34" charset="0"/>
              </a:rPr>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развивать социально-коммуникативные качества;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развивать эмоциональную сторону детской личности;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развивать творческие и речевые способности детей. </a:t>
            </a:r>
            <a:br>
              <a:rPr lang="ru-RU" sz="1800" dirty="0">
                <a:solidFill>
                  <a:schemeClr val="bg1"/>
                </a:solidFill>
                <a:latin typeface="Arial" panose="020B0604020202020204" pitchFamily="34" charset="0"/>
                <a:ea typeface="Calibri"/>
                <a:cs typeface="Arial" panose="020B0604020202020204" pitchFamily="34" charset="0"/>
              </a:rPr>
            </a:br>
            <a:r>
              <a:rPr lang="ru-RU" sz="1800" b="1" i="1" dirty="0">
                <a:solidFill>
                  <a:schemeClr val="accent4">
                    <a:lumMod val="60000"/>
                    <a:lumOff val="40000"/>
                  </a:schemeClr>
                </a:solidFill>
                <a:latin typeface="Arial" panose="020B0604020202020204" pitchFamily="34" charset="0"/>
                <a:ea typeface="Calibri"/>
                <a:cs typeface="Arial" panose="020B0604020202020204" pitchFamily="34" charset="0"/>
              </a:rPr>
              <a:t>Воспитательные:</a:t>
            </a:r>
            <a:r>
              <a:rPr lang="ru-RU" sz="1800" i="1" dirty="0">
                <a:solidFill>
                  <a:schemeClr val="accent4">
                    <a:lumMod val="60000"/>
                    <a:lumOff val="40000"/>
                  </a:schemeClr>
                </a:solidFill>
                <a:latin typeface="Arial" panose="020B0604020202020204" pitchFamily="34" charset="0"/>
                <a:ea typeface="Calibri"/>
                <a:cs typeface="Arial" panose="020B0604020202020204" pitchFamily="34" charset="0"/>
              </a:rPr>
              <a:t> </a:t>
            </a:r>
            <a:r>
              <a:rPr lang="ru-RU" sz="1800" dirty="0">
                <a:solidFill>
                  <a:schemeClr val="bg1"/>
                </a:solidFill>
                <a:latin typeface="Arial" panose="020B0604020202020204" pitchFamily="34" charset="0"/>
                <a:ea typeface="Calibri"/>
                <a:cs typeface="Arial" panose="020B0604020202020204" pitchFamily="34" charset="0"/>
              </a:rPr>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воспитывать потребность проявлять доброту, заботу, внимание, сочувствие, оказывать взаимопомощь; </a:t>
            </a:r>
            <a:br>
              <a:rPr lang="ru-RU" sz="1800" dirty="0">
                <a:solidFill>
                  <a:schemeClr val="bg1"/>
                </a:solidFill>
                <a:latin typeface="Arial" panose="020B0604020202020204" pitchFamily="34" charset="0"/>
                <a:ea typeface="Calibri"/>
                <a:cs typeface="Arial" panose="020B0604020202020204" pitchFamily="34" charset="0"/>
              </a:rPr>
            </a:br>
            <a:r>
              <a:rPr lang="ru-RU" sz="1800" dirty="0">
                <a:solidFill>
                  <a:schemeClr val="bg1"/>
                </a:solidFill>
                <a:latin typeface="Arial" panose="020B0604020202020204" pitchFamily="34" charset="0"/>
                <a:ea typeface="Calibri"/>
                <a:cs typeface="Arial" panose="020B0604020202020204" pitchFamily="34" charset="0"/>
              </a:rPr>
              <a:t>- воспитывать здоровый дух соперничества и способствовать сплочению коллектива</a:t>
            </a:r>
            <a:r>
              <a:rPr lang="ru-RU" sz="1800" dirty="0" smtClean="0">
                <a:solidFill>
                  <a:schemeClr val="bg1"/>
                </a:solidFill>
                <a:latin typeface="Arial" panose="020B0604020202020204" pitchFamily="34" charset="0"/>
                <a:ea typeface="Calibri"/>
                <a:cs typeface="Arial" panose="020B0604020202020204" pitchFamily="34" charset="0"/>
              </a:rPr>
              <a:t>.</a:t>
            </a:r>
          </a:p>
          <a:p>
            <a:pPr algn="l"/>
            <a:r>
              <a:rPr lang="ru-RU" sz="1800" dirty="0">
                <a:solidFill>
                  <a:schemeClr val="bg1"/>
                </a:solidFill>
                <a:latin typeface="Arial" panose="020B0604020202020204" pitchFamily="34" charset="0"/>
                <a:ea typeface="Calibri"/>
                <a:cs typeface="Arial" panose="020B0604020202020204" pitchFamily="34" charset="0"/>
              </a:rPr>
              <a:t> </a:t>
            </a:r>
            <a:br>
              <a:rPr lang="ru-RU" sz="1800" dirty="0">
                <a:solidFill>
                  <a:schemeClr val="bg1"/>
                </a:solidFill>
                <a:latin typeface="Arial" panose="020B0604020202020204" pitchFamily="34" charset="0"/>
                <a:ea typeface="Calibri"/>
                <a:cs typeface="Arial" panose="020B0604020202020204" pitchFamily="34" charset="0"/>
              </a:rPr>
            </a:br>
            <a:r>
              <a:rPr lang="ru-RU" sz="1800" b="1" dirty="0">
                <a:solidFill>
                  <a:srgbClr val="FFFF00"/>
                </a:solidFill>
                <a:latin typeface="Arial" panose="020B0604020202020204" pitchFamily="34" charset="0"/>
                <a:ea typeface="Calibri"/>
                <a:cs typeface="Arial" panose="020B0604020202020204" pitchFamily="34" charset="0"/>
              </a:rPr>
              <a:t>Участие родителей в реализации проекта:</a:t>
            </a:r>
            <a:r>
              <a:rPr lang="ru-RU" sz="1800" dirty="0">
                <a:solidFill>
                  <a:schemeClr val="bg1"/>
                </a:solidFill>
                <a:latin typeface="Arial" panose="020B0604020202020204" pitchFamily="34" charset="0"/>
                <a:ea typeface="Calibri"/>
                <a:cs typeface="Arial" panose="020B0604020202020204" pitchFamily="34" charset="0"/>
              </a:rPr>
              <a:t> Создать атмосферу эмоционального комфорта, взаимопонимания и поддержки. Совместное с детьми разучивание стихотворений о дружбе, беседы</a:t>
            </a:r>
            <a:r>
              <a:rPr lang="ru-RU" sz="1800" dirty="0">
                <a:latin typeface="Arial" panose="020B0604020202020204" pitchFamily="34" charset="0"/>
                <a:ea typeface="Calibri"/>
                <a:cs typeface="Arial" panose="020B0604020202020204" pitchFamily="34" charset="0"/>
              </a:rPr>
              <a:t>. </a:t>
            </a:r>
            <a:br>
              <a:rPr lang="ru-RU" sz="1800" dirty="0">
                <a:latin typeface="Arial" panose="020B0604020202020204" pitchFamily="34" charset="0"/>
                <a:ea typeface="Calibri"/>
                <a:cs typeface="Arial" panose="020B0604020202020204" pitchFamily="34" charset="0"/>
              </a:rPr>
            </a:b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856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9944"/>
            <a:ext cx="8964488" cy="2277547"/>
          </a:xfrm>
          <a:prstGeom prst="rect">
            <a:avLst/>
          </a:prstGeom>
        </p:spPr>
        <p:txBody>
          <a:bodyPr wrap="square">
            <a:spAutoFit/>
          </a:bodyPr>
          <a:lstStyle/>
          <a:p>
            <a:pPr algn="ctr"/>
            <a:endParaRPr lang="ru-RU" sz="3200" b="1" u="sng" dirty="0" smtClean="0">
              <a:solidFill>
                <a:srgbClr val="FFFF00"/>
              </a:solidFill>
              <a:latin typeface="Arial" panose="020B0604020202020204" pitchFamily="34" charset="0"/>
              <a:cs typeface="Arial" panose="020B0604020202020204" pitchFamily="34" charset="0"/>
            </a:endParaRPr>
          </a:p>
          <a:p>
            <a:pPr algn="ctr"/>
            <a:endParaRPr lang="ru-RU" sz="3200" b="1" u="sng" dirty="0">
              <a:solidFill>
                <a:srgbClr val="FFFF00"/>
              </a:solidFill>
              <a:latin typeface="Arial" panose="020B0604020202020204" pitchFamily="34" charset="0"/>
              <a:cs typeface="Arial" panose="020B0604020202020204" pitchFamily="34" charset="0"/>
            </a:endParaRPr>
          </a:p>
          <a:p>
            <a:pPr algn="ctr"/>
            <a:endParaRPr lang="ru-RU" sz="3200" b="1" u="sng" dirty="0" smtClean="0">
              <a:solidFill>
                <a:srgbClr val="FFFF00"/>
              </a:solidFill>
              <a:latin typeface="Arial" panose="020B0604020202020204" pitchFamily="34" charset="0"/>
              <a:cs typeface="Arial" panose="020B0604020202020204" pitchFamily="34" charset="0"/>
            </a:endParaRPr>
          </a:p>
          <a:p>
            <a:pPr algn="ctr"/>
            <a:r>
              <a:rPr lang="ru-RU" sz="3200" b="1" u="sng" dirty="0" smtClean="0">
                <a:solidFill>
                  <a:srgbClr val="FFFF00"/>
                </a:solidFill>
                <a:latin typeface="Arial" panose="020B0604020202020204" pitchFamily="34" charset="0"/>
                <a:cs typeface="Arial" panose="020B0604020202020204" pitchFamily="34" charset="0"/>
              </a:rPr>
              <a:t>Подготовительный этап</a:t>
            </a:r>
          </a:p>
          <a:p>
            <a:r>
              <a:rPr lang="ru-RU" sz="1400" i="1" dirty="0" smtClean="0">
                <a:solidFill>
                  <a:schemeClr val="bg1"/>
                </a:solidFill>
                <a:latin typeface="Arial" panose="020B0604020202020204" pitchFamily="34" charset="0"/>
                <a:cs typeface="Arial" panose="020B0604020202020204" pitchFamily="34" charset="0"/>
              </a:rPr>
              <a:t>. </a:t>
            </a:r>
            <a:endParaRPr lang="ru-RU" sz="1400" i="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827584" y="2060848"/>
            <a:ext cx="6840760" cy="5109091"/>
          </a:xfrm>
          <a:prstGeom prst="rect">
            <a:avLst/>
          </a:prstGeom>
          <a:noFill/>
        </p:spPr>
        <p:txBody>
          <a:bodyPr wrap="square" rtlCol="0">
            <a:spAutoFit/>
          </a:bodyPr>
          <a:lstStyle/>
          <a:p>
            <a:pPr marL="457200" indent="-457200">
              <a:buFont typeface="Wingdings" panose="05000000000000000000" pitchFamily="2" charset="2"/>
              <a:buChar char="Ø"/>
            </a:pPr>
            <a:r>
              <a:rPr lang="ru-RU" sz="2800" i="1" dirty="0" smtClean="0">
                <a:solidFill>
                  <a:schemeClr val="bg1"/>
                </a:solidFill>
              </a:rPr>
              <a:t>Определение цели проекта, основных задач</a:t>
            </a:r>
          </a:p>
          <a:p>
            <a:pPr marL="457200" indent="-457200">
              <a:buFont typeface="Wingdings" panose="05000000000000000000" pitchFamily="2" charset="2"/>
              <a:buChar char="Ø"/>
            </a:pPr>
            <a:r>
              <a:rPr lang="ru-RU" sz="2800" i="1" dirty="0" smtClean="0">
                <a:solidFill>
                  <a:schemeClr val="bg1"/>
                </a:solidFill>
              </a:rPr>
              <a:t>Подбор дидактического материала, художественной литературы</a:t>
            </a:r>
          </a:p>
          <a:p>
            <a:pPr marL="457200" indent="-457200">
              <a:buFont typeface="Wingdings" panose="05000000000000000000" pitchFamily="2" charset="2"/>
              <a:buChar char="Ø"/>
            </a:pPr>
            <a:r>
              <a:rPr lang="ru-RU" sz="2800" i="1" dirty="0" smtClean="0">
                <a:solidFill>
                  <a:schemeClr val="bg1"/>
                </a:solidFill>
              </a:rPr>
              <a:t>Подбор подвижных и речевых игр</a:t>
            </a:r>
          </a:p>
          <a:p>
            <a:pPr marL="457200" indent="-457200">
              <a:buFont typeface="Wingdings" panose="05000000000000000000" pitchFamily="2" charset="2"/>
              <a:buChar char="Ø"/>
            </a:pPr>
            <a:r>
              <a:rPr lang="ru-RU" sz="2800" i="1" dirty="0" smtClean="0">
                <a:solidFill>
                  <a:schemeClr val="bg1"/>
                </a:solidFill>
              </a:rPr>
              <a:t>Создание конспекта тематического занятия , консультации для родителей</a:t>
            </a:r>
          </a:p>
          <a:p>
            <a:pPr marL="457200" indent="-457200">
              <a:buFont typeface="Wingdings" panose="05000000000000000000" pitchFamily="2" charset="2"/>
              <a:buChar char="Ø"/>
            </a:pPr>
            <a:r>
              <a:rPr lang="ru-RU" sz="2800" i="1" dirty="0" smtClean="0">
                <a:solidFill>
                  <a:schemeClr val="bg1"/>
                </a:solidFill>
              </a:rPr>
              <a:t>Рассматривание  плакатов  различных  ситуаций взаимоотношений детей</a:t>
            </a:r>
          </a:p>
          <a:p>
            <a:endParaRPr lang="ru-RU" dirty="0"/>
          </a:p>
        </p:txBody>
      </p:sp>
      <p:sp>
        <p:nvSpPr>
          <p:cNvPr id="5" name="WordArt 5"/>
          <p:cNvSpPr>
            <a:spLocks noChangeArrowheads="1" noChangeShapeType="1" noTextEdit="1"/>
          </p:cNvSpPr>
          <p:nvPr/>
        </p:nvSpPr>
        <p:spPr bwMode="auto">
          <a:xfrm rot="178462">
            <a:off x="1495782" y="357654"/>
            <a:ext cx="6538948" cy="94548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dirty="0">
                <a:ln w="9525">
                  <a:round/>
                  <a:headEnd/>
                  <a:tailEnd/>
                </a:ln>
                <a:gradFill rotWithShape="0">
                  <a:gsLst>
                    <a:gs pos="0">
                      <a:srgbClr val="FFE701"/>
                    </a:gs>
                    <a:gs pos="100000">
                      <a:srgbClr val="FE3E02"/>
                    </a:gs>
                  </a:gsLst>
                  <a:lin ang="5400000" scaled="1"/>
                </a:gradFill>
                <a:latin typeface="Impact"/>
              </a:rPr>
              <a:t>План реализации проекта</a:t>
            </a:r>
          </a:p>
        </p:txBody>
      </p:sp>
    </p:spTree>
    <p:extLst>
      <p:ext uri="{BB962C8B-B14F-4D97-AF65-F5344CB8AC3E}">
        <p14:creationId xmlns:p14="http://schemas.microsoft.com/office/powerpoint/2010/main" val="1118402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1475656" y="0"/>
            <a:ext cx="5328592" cy="1427919"/>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ru-RU" sz="3600" kern="10" dirty="0">
                <a:ln w="9525">
                  <a:round/>
                  <a:headEnd/>
                  <a:tailEnd/>
                </a:ln>
                <a:gradFill rotWithShape="0">
                  <a:gsLst>
                    <a:gs pos="0">
                      <a:srgbClr val="FFFFCC"/>
                    </a:gs>
                    <a:gs pos="100000">
                      <a:srgbClr val="FF9999"/>
                    </a:gs>
                  </a:gsLst>
                  <a:lin ang="5400000" scaled="1"/>
                </a:gradFill>
                <a:latin typeface="Times New Roman"/>
                <a:cs typeface="Times New Roman"/>
              </a:rPr>
              <a:t>Основной этап	</a:t>
            </a:r>
          </a:p>
        </p:txBody>
      </p:sp>
      <p:sp>
        <p:nvSpPr>
          <p:cNvPr id="5" name="Прямоугольник 4"/>
          <p:cNvSpPr/>
          <p:nvPr/>
        </p:nvSpPr>
        <p:spPr>
          <a:xfrm>
            <a:off x="57200" y="1484784"/>
            <a:ext cx="8712968" cy="5232202"/>
          </a:xfrm>
          <a:prstGeom prst="rect">
            <a:avLst/>
          </a:prstGeom>
        </p:spPr>
        <p:txBody>
          <a:bodyPr wrap="square">
            <a:spAutoFit/>
          </a:bodyPr>
          <a:lstStyle/>
          <a:p>
            <a:pPr marL="285750" lvl="0" indent="-285750">
              <a:buFont typeface="Wingdings" panose="05000000000000000000" pitchFamily="2" charset="2"/>
              <a:buChar char="v"/>
            </a:pPr>
            <a:r>
              <a:rPr lang="ru-RU" sz="1600" i="1" dirty="0">
                <a:solidFill>
                  <a:prstClr val="black"/>
                </a:solidFill>
                <a:latin typeface="Arial" panose="020B0604020202020204" pitchFamily="34" charset="0"/>
                <a:cs typeface="Arial" panose="020B0604020202020204" pitchFamily="34" charset="0"/>
              </a:rPr>
              <a:t>- Беседа: «Умейте дружбой дорожить». (приложение 1)</a:t>
            </a:r>
          </a:p>
          <a:p>
            <a:pPr marL="285750" lvl="0" indent="-285750">
              <a:buFont typeface="Wingdings" panose="05000000000000000000" pitchFamily="2" charset="2"/>
              <a:buChar char="v"/>
            </a:pPr>
            <a:r>
              <a:rPr lang="ru-RU" sz="1600" i="1" dirty="0">
                <a:solidFill>
                  <a:prstClr val="black"/>
                </a:solidFill>
                <a:latin typeface="Arial" panose="020B0604020202020204" pitchFamily="34" charset="0"/>
                <a:cs typeface="Arial" panose="020B0604020202020204" pitchFamily="34" charset="0"/>
              </a:rPr>
              <a:t>- Чтение художественной литературы: М. Пляцковский «Урок дружбы», Э.Успенский «Крокодил Гена и его друзья»,  В.Катаев «Цветик - семицветик», Л. Воронкова «Что сказала бы мама?», русская народная сказка «Лиса и журавль»,  Э.Успенский «Дядя Фёдор, пёс и кот» (главы из книги). </a:t>
            </a:r>
          </a:p>
          <a:p>
            <a:pPr marL="285750" lvl="0" indent="-28575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 Конспект </a:t>
            </a:r>
            <a:r>
              <a:rPr lang="ru-RU" sz="1600" i="1" dirty="0">
                <a:solidFill>
                  <a:prstClr val="black"/>
                </a:solidFill>
                <a:latin typeface="Arial" panose="020B0604020202020204" pitchFamily="34" charset="0"/>
                <a:cs typeface="Arial" panose="020B0604020202020204" pitchFamily="34" charset="0"/>
              </a:rPr>
              <a:t>НОД в средней группе «С чего начинается дружба». (приложение 2</a:t>
            </a:r>
            <a:r>
              <a:rPr lang="ru-RU" sz="1600" i="1" dirty="0" smtClean="0">
                <a:solidFill>
                  <a:prstClr val="black"/>
                </a:solidFill>
                <a:latin typeface="Arial" panose="020B0604020202020204" pitchFamily="34" charset="0"/>
                <a:cs typeface="Arial" panose="020B0604020202020204" pitchFamily="34" charset="0"/>
              </a:rPr>
              <a:t>)</a:t>
            </a:r>
            <a:endParaRPr lang="ru-RU" sz="1600" i="1" dirty="0">
              <a:solidFill>
                <a:prstClr val="black"/>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Инсценировка </a:t>
            </a:r>
            <a:r>
              <a:rPr lang="ru-RU" sz="1600" i="1" dirty="0">
                <a:solidFill>
                  <a:prstClr val="black"/>
                </a:solidFill>
                <a:latin typeface="Arial" panose="020B0604020202020204" pitchFamily="34" charset="0"/>
                <a:cs typeface="Arial" panose="020B0604020202020204" pitchFamily="34" charset="0"/>
              </a:rPr>
              <a:t>сказки «Заюшкина избушка». (приложение 3)</a:t>
            </a: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Дидактические </a:t>
            </a:r>
            <a:r>
              <a:rPr lang="ru-RU" sz="1600" i="1" dirty="0">
                <a:solidFill>
                  <a:prstClr val="black"/>
                </a:solidFill>
                <a:latin typeface="Arial" panose="020B0604020202020204" pitchFamily="34" charset="0"/>
                <a:cs typeface="Arial" panose="020B0604020202020204" pitchFamily="34" charset="0"/>
              </a:rPr>
              <a:t>игры: «Добрые и вежливые слова», «Передай своё настроение», «Угадай настроение», «Дорисуй рисунок». </a:t>
            </a:r>
            <a:r>
              <a:rPr lang="ru-RU" sz="1600" i="1" dirty="0" smtClean="0">
                <a:solidFill>
                  <a:prstClr val="black"/>
                </a:solidFill>
                <a:latin typeface="Arial" panose="020B0604020202020204" pitchFamily="34" charset="0"/>
                <a:cs typeface="Arial" panose="020B0604020202020204" pitchFamily="34" charset="0"/>
              </a:rPr>
              <a:t>(</a:t>
            </a:r>
            <a:r>
              <a:rPr lang="ru-RU" sz="1600" i="1" dirty="0">
                <a:solidFill>
                  <a:prstClr val="black"/>
                </a:solidFill>
                <a:latin typeface="Arial" panose="020B0604020202020204" pitchFamily="34" charset="0"/>
                <a:cs typeface="Arial" panose="020B0604020202020204" pitchFamily="34" charset="0"/>
              </a:rPr>
              <a:t>приложение 4)</a:t>
            </a: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Пословицы </a:t>
            </a:r>
            <a:r>
              <a:rPr lang="ru-RU" sz="1600" i="1" dirty="0">
                <a:solidFill>
                  <a:prstClr val="black"/>
                </a:solidFill>
                <a:latin typeface="Arial" panose="020B0604020202020204" pitchFamily="34" charset="0"/>
                <a:cs typeface="Arial" panose="020B0604020202020204" pitchFamily="34" charset="0"/>
              </a:rPr>
              <a:t>и поговорки о дружбе. (приложение 5)</a:t>
            </a: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Заучивание </a:t>
            </a:r>
            <a:r>
              <a:rPr lang="ru-RU" sz="1600" i="1" dirty="0">
                <a:solidFill>
                  <a:prstClr val="black"/>
                </a:solidFill>
                <a:latin typeface="Arial" panose="020B0604020202020204" pitchFamily="34" charset="0"/>
                <a:cs typeface="Arial" panose="020B0604020202020204" pitchFamily="34" charset="0"/>
              </a:rPr>
              <a:t>стихотворений о дружбе. (приложение 6)</a:t>
            </a: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Пальчиковые </a:t>
            </a:r>
            <a:r>
              <a:rPr lang="ru-RU" sz="1600" i="1" dirty="0">
                <a:solidFill>
                  <a:prstClr val="black"/>
                </a:solidFill>
                <a:latin typeface="Arial" panose="020B0604020202020204" pitchFamily="34" charset="0"/>
                <a:cs typeface="Arial" panose="020B0604020202020204" pitchFamily="34" charset="0"/>
              </a:rPr>
              <a:t>игры: «В гости к пальчику большому», «Апельсин», «Сороконожки», «Дружные пальчики», «Дружат в нашей группе». (приложение 7) </a:t>
            </a: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Подвижные </a:t>
            </a:r>
            <a:r>
              <a:rPr lang="ru-RU" sz="1600" i="1" dirty="0">
                <a:solidFill>
                  <a:prstClr val="black"/>
                </a:solidFill>
                <a:latin typeface="Arial" panose="020B0604020202020204" pitchFamily="34" charset="0"/>
                <a:cs typeface="Arial" panose="020B0604020202020204" pitchFamily="34" charset="0"/>
              </a:rPr>
              <a:t>игры: «Котята и щенята», «Найди себе пару»,  «Теремок». (приложение 8) </a:t>
            </a: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Сюжетно </a:t>
            </a:r>
            <a:r>
              <a:rPr lang="ru-RU" sz="1600" i="1" dirty="0">
                <a:solidFill>
                  <a:prstClr val="black"/>
                </a:solidFill>
                <a:latin typeface="Arial" panose="020B0604020202020204" pitchFamily="34" charset="0"/>
                <a:cs typeface="Arial" panose="020B0604020202020204" pitchFamily="34" charset="0"/>
              </a:rPr>
              <a:t>– ролевые игры: «Семья», «В кафе», «Детский сад». (приложение 9) </a:t>
            </a:r>
          </a:p>
          <a:p>
            <a:pPr marL="342900" lvl="0" indent="-342900">
              <a:buFont typeface="Wingdings" panose="05000000000000000000" pitchFamily="2" charset="2"/>
              <a:buChar char="v"/>
            </a:pPr>
            <a:r>
              <a:rPr lang="ru-RU" sz="1600" i="1" dirty="0" smtClean="0">
                <a:solidFill>
                  <a:prstClr val="black"/>
                </a:solidFill>
                <a:latin typeface="Arial" panose="020B0604020202020204" pitchFamily="34" charset="0"/>
                <a:cs typeface="Arial" panose="020B0604020202020204" pitchFamily="34" charset="0"/>
              </a:rPr>
              <a:t>Мирилки </a:t>
            </a:r>
            <a:r>
              <a:rPr lang="ru-RU" sz="1600" i="1" dirty="0">
                <a:solidFill>
                  <a:prstClr val="black"/>
                </a:solidFill>
                <a:latin typeface="Arial" panose="020B0604020202020204" pitchFamily="34" charset="0"/>
                <a:cs typeface="Arial" panose="020B0604020202020204" pitchFamily="34" charset="0"/>
              </a:rPr>
              <a:t>– которые помогают детям помириться. (приложение 10</a:t>
            </a:r>
            <a:r>
              <a:rPr lang="ru-RU" sz="1600" i="1" dirty="0" smtClean="0">
                <a:solidFill>
                  <a:prstClr val="black"/>
                </a:solidFill>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v"/>
            </a:pPr>
            <a:r>
              <a:rPr lang="ru-RU" sz="1600" i="1" dirty="0">
                <a:solidFill>
                  <a:prstClr val="black"/>
                </a:solidFill>
                <a:latin typeface="Arial" panose="020B0604020202020204" pitchFamily="34" charset="0"/>
                <a:cs typeface="Arial" panose="020B0604020202020204" pitchFamily="34" charset="0"/>
              </a:rPr>
              <a:t>- Консультации для родителей: «Дружба крепкая», «Дружеские отношения взрослых и детей в семье – основа воспитания положительных черт характера ребенка». (приложение 11)</a:t>
            </a:r>
          </a:p>
          <a:p>
            <a:pPr marL="342900" lvl="0" indent="-342900">
              <a:buFont typeface="Wingdings" panose="05000000000000000000" pitchFamily="2" charset="2"/>
              <a:buChar char="v"/>
            </a:pPr>
            <a:endParaRPr lang="ru-RU" sz="1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01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 y="0"/>
            <a:ext cx="9144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6"/>
          <p:cNvSpPr>
            <a:spLocks noChangeArrowheads="1" noChangeShapeType="1" noTextEdit="1"/>
          </p:cNvSpPr>
          <p:nvPr/>
        </p:nvSpPr>
        <p:spPr bwMode="auto">
          <a:xfrm>
            <a:off x="1331913" y="1341438"/>
            <a:ext cx="6480175" cy="523875"/>
          </a:xfrm>
          <a:prstGeom prst="rect">
            <a:avLst/>
          </a:prstGeom>
        </p:spPr>
        <p:txBody>
          <a:bodyPr wrap="none" fromWordArt="1">
            <a:prstTxWarp prst="textPlain">
              <a:avLst>
                <a:gd name="adj" fmla="val 50000"/>
              </a:avLst>
            </a:prstTxWarp>
          </a:bodyPr>
          <a:lstStyle/>
          <a:p>
            <a:pPr algn="ctr"/>
            <a:r>
              <a:rPr lang="ru-RU"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Заключительный этап</a:t>
            </a:r>
          </a:p>
        </p:txBody>
      </p:sp>
      <p:sp>
        <p:nvSpPr>
          <p:cNvPr id="7" name="Прямоугольник 6"/>
          <p:cNvSpPr/>
          <p:nvPr/>
        </p:nvSpPr>
        <p:spPr>
          <a:xfrm>
            <a:off x="1312030" y="2132856"/>
            <a:ext cx="5148064" cy="830997"/>
          </a:xfrm>
          <a:prstGeom prst="rect">
            <a:avLst/>
          </a:prstGeom>
        </p:spPr>
        <p:txBody>
          <a:bodyPr wrap="square">
            <a:spAutoFit/>
          </a:bodyPr>
          <a:lstStyle/>
          <a:p>
            <a:pPr lvl="0"/>
            <a:r>
              <a:rPr lang="ru-RU" sz="2400" i="1" dirty="0" smtClean="0">
                <a:solidFill>
                  <a:srgbClr val="FFFF00"/>
                </a:solidFill>
                <a:latin typeface="Arial" panose="020B0604020202020204" pitchFamily="34" charset="0"/>
                <a:cs typeface="Arial" panose="020B0604020202020204" pitchFamily="34" charset="0"/>
              </a:rPr>
              <a:t>-</a:t>
            </a:r>
            <a:r>
              <a:rPr lang="ru-RU" sz="2400" i="1" dirty="0">
                <a:solidFill>
                  <a:srgbClr val="FFFF00"/>
                </a:solidFill>
                <a:latin typeface="Arial" panose="020B0604020202020204" pitchFamily="34" charset="0"/>
                <a:cs typeface="Arial" panose="020B0604020202020204" pitchFamily="34" charset="0"/>
              </a:rPr>
              <a:t> </a:t>
            </a:r>
            <a:r>
              <a:rPr lang="ru-RU" sz="2400" i="1" dirty="0" smtClean="0">
                <a:solidFill>
                  <a:srgbClr val="FFFF00"/>
                </a:solidFill>
                <a:latin typeface="Arial" panose="020B0604020202020204" pitchFamily="34" charset="0"/>
                <a:cs typeface="Arial" panose="020B0604020202020204" pitchFamily="34" charset="0"/>
              </a:rPr>
              <a:t>Создание </a:t>
            </a:r>
            <a:r>
              <a:rPr lang="ru-RU" sz="2400" i="1" dirty="0">
                <a:solidFill>
                  <a:srgbClr val="FFFF00"/>
                </a:solidFill>
                <a:latin typeface="Arial" panose="020B0604020202020204" pitchFamily="34" charset="0"/>
                <a:cs typeface="Arial" panose="020B0604020202020204" pitchFamily="34" charset="0"/>
              </a:rPr>
              <a:t>фотовыставки </a:t>
            </a:r>
            <a:endParaRPr lang="ru-RU" sz="2400" i="1" dirty="0" smtClean="0">
              <a:solidFill>
                <a:srgbClr val="FFFF00"/>
              </a:solidFill>
              <a:latin typeface="Arial" panose="020B0604020202020204" pitchFamily="34" charset="0"/>
              <a:cs typeface="Arial" panose="020B0604020202020204" pitchFamily="34" charset="0"/>
            </a:endParaRPr>
          </a:p>
          <a:p>
            <a:pPr lvl="0"/>
            <a:r>
              <a:rPr lang="ru-RU" sz="2400" i="1" dirty="0" smtClean="0">
                <a:solidFill>
                  <a:srgbClr val="FFFF00"/>
                </a:solidFill>
                <a:latin typeface="Arial" panose="020B0604020202020204" pitchFamily="34" charset="0"/>
                <a:cs typeface="Arial" panose="020B0604020202020204" pitchFamily="34" charset="0"/>
              </a:rPr>
              <a:t>«</a:t>
            </a:r>
            <a:r>
              <a:rPr lang="ru-RU" sz="2400" i="1" dirty="0">
                <a:solidFill>
                  <a:srgbClr val="FFFF00"/>
                </a:solidFill>
                <a:latin typeface="Arial" panose="020B0604020202020204" pitchFamily="34" charset="0"/>
                <a:cs typeface="Arial" panose="020B0604020202020204" pitchFamily="34" charset="0"/>
              </a:rPr>
              <a:t>Мы – дружные ребята». </a:t>
            </a:r>
            <a:endParaRPr lang="ru-RU" sz="2400" i="1" dirty="0">
              <a:solidFill>
                <a:srgbClr val="FFFF00"/>
              </a:solidFill>
              <a:latin typeface="Arial" panose="020B0604020202020204" pitchFamily="34" charset="0"/>
              <a:cs typeface="Arial" panose="020B0604020202020204" pitchFamily="34" charset="0"/>
            </a:endParaRPr>
          </a:p>
        </p:txBody>
      </p:sp>
      <p:sp>
        <p:nvSpPr>
          <p:cNvPr id="8" name="Прямоугольник 7"/>
          <p:cNvSpPr/>
          <p:nvPr/>
        </p:nvSpPr>
        <p:spPr>
          <a:xfrm>
            <a:off x="2555776" y="3333750"/>
            <a:ext cx="5514262" cy="830997"/>
          </a:xfrm>
          <a:prstGeom prst="rect">
            <a:avLst/>
          </a:prstGeom>
        </p:spPr>
        <p:txBody>
          <a:bodyPr wrap="square">
            <a:spAutoFit/>
          </a:bodyPr>
          <a:lstStyle/>
          <a:p>
            <a:pPr lvl="0" fontAlgn="base">
              <a:spcBef>
                <a:spcPct val="0"/>
              </a:spcBef>
              <a:spcAft>
                <a:spcPct val="0"/>
              </a:spcAft>
            </a:pPr>
            <a:r>
              <a:rPr lang="ru-RU" sz="2400" i="1" dirty="0" smtClean="0">
                <a:solidFill>
                  <a:schemeClr val="bg2">
                    <a:lumMod val="40000"/>
                    <a:lumOff val="60000"/>
                  </a:schemeClr>
                </a:solidFill>
                <a:latin typeface="Arial" panose="020B0604020202020204" pitchFamily="34" charset="0"/>
                <a:cs typeface="Arial" panose="020B0604020202020204" pitchFamily="34" charset="0"/>
              </a:rPr>
              <a:t>- Подведение </a:t>
            </a:r>
            <a:r>
              <a:rPr lang="ru-RU" sz="2400" i="1" dirty="0">
                <a:solidFill>
                  <a:schemeClr val="bg2">
                    <a:lumMod val="40000"/>
                    <a:lumOff val="60000"/>
                  </a:schemeClr>
                </a:solidFill>
                <a:latin typeface="Arial" panose="020B0604020202020204" pitchFamily="34" charset="0"/>
                <a:cs typeface="Arial" panose="020B0604020202020204" pitchFamily="34" charset="0"/>
              </a:rPr>
              <a:t>итогов реализации проекта - 	</a:t>
            </a:r>
            <a:r>
              <a:rPr lang="ru-RU" sz="2400" i="1" dirty="0" smtClean="0">
                <a:solidFill>
                  <a:schemeClr val="bg2">
                    <a:lumMod val="40000"/>
                    <a:lumOff val="60000"/>
                  </a:schemeClr>
                </a:solidFill>
                <a:latin typeface="Arial" panose="020B0604020202020204" pitchFamily="34" charset="0"/>
                <a:cs typeface="Arial" panose="020B0604020202020204" pitchFamily="34" charset="0"/>
              </a:rPr>
              <a:t>Воспитатель</a:t>
            </a:r>
            <a:endParaRPr lang="ru-RU" sz="2400" i="1" dirty="0">
              <a:solidFill>
                <a:schemeClr val="bg2">
                  <a:lumMod val="40000"/>
                  <a:lumOff val="60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403648" y="4588740"/>
            <a:ext cx="5492217" cy="830997"/>
          </a:xfrm>
          <a:prstGeom prst="rect">
            <a:avLst/>
          </a:prstGeom>
        </p:spPr>
        <p:txBody>
          <a:bodyPr wrap="square">
            <a:spAutoFit/>
          </a:bodyPr>
          <a:lstStyle/>
          <a:p>
            <a:r>
              <a:rPr lang="ru-RU" sz="2400" i="1" dirty="0" smtClean="0">
                <a:solidFill>
                  <a:srgbClr val="FF0000"/>
                </a:solidFill>
                <a:latin typeface="Arial" panose="020B0604020202020204" pitchFamily="34" charset="0"/>
                <a:cs typeface="Arial" panose="020B0604020202020204" pitchFamily="34" charset="0"/>
              </a:rPr>
              <a:t>- Совместное </a:t>
            </a:r>
            <a:r>
              <a:rPr lang="ru-RU" sz="2400" i="1" dirty="0">
                <a:solidFill>
                  <a:srgbClr val="FF0000"/>
                </a:solidFill>
                <a:latin typeface="Arial" panose="020B0604020202020204" pitchFamily="34" charset="0"/>
                <a:cs typeface="Arial" panose="020B0604020202020204" pitchFamily="34" charset="0"/>
              </a:rPr>
              <a:t>творчество, игры, рекомендации для родителей</a:t>
            </a:r>
            <a:endParaRPr lang="ru-RU" sz="2400" i="1" dirty="0">
              <a:solidFill>
                <a:srgbClr val="FF0000"/>
              </a:solidFill>
            </a:endParaRPr>
          </a:p>
        </p:txBody>
      </p:sp>
    </p:spTree>
    <p:extLst>
      <p:ext uri="{BB962C8B-B14F-4D97-AF65-F5344CB8AC3E}">
        <p14:creationId xmlns:p14="http://schemas.microsoft.com/office/powerpoint/2010/main" val="306756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760" y="620688"/>
            <a:ext cx="9173760" cy="6001643"/>
          </a:xfrm>
          <a:prstGeom prst="rect">
            <a:avLst/>
          </a:prstGeom>
        </p:spPr>
        <p:txBody>
          <a:bodyPr wrap="square">
            <a:spAutoFit/>
          </a:bodyPr>
          <a:lstStyle/>
          <a:p>
            <a:pPr marL="457200" lvl="0" indent="-457200" algn="ctr">
              <a:buFontTx/>
              <a:buChar char="-"/>
            </a:pPr>
            <a:r>
              <a:rPr lang="ru-RU" sz="3200" b="1" i="1" dirty="0" smtClean="0">
                <a:solidFill>
                  <a:srgbClr val="FFFF00"/>
                </a:solidFill>
                <a:latin typeface="Arial" panose="020B0604020202020204" pitchFamily="34" charset="0"/>
                <a:cs typeface="Arial" panose="020B0604020202020204" pitchFamily="34" charset="0"/>
              </a:rPr>
              <a:t>Предполагаемый </a:t>
            </a:r>
            <a:r>
              <a:rPr lang="ru-RU" sz="3200" b="1" i="1" dirty="0">
                <a:solidFill>
                  <a:srgbClr val="FFFF00"/>
                </a:solidFill>
                <a:latin typeface="Arial" panose="020B0604020202020204" pitchFamily="34" charset="0"/>
                <a:cs typeface="Arial" panose="020B0604020202020204" pitchFamily="34" charset="0"/>
              </a:rPr>
              <a:t>результат</a:t>
            </a:r>
            <a:r>
              <a:rPr lang="ru-RU" sz="3200" i="1" dirty="0">
                <a:solidFill>
                  <a:srgbClr val="FFFF00"/>
                </a:solidFill>
                <a:latin typeface="Arial" panose="020B0604020202020204" pitchFamily="34" charset="0"/>
                <a:cs typeface="Arial" panose="020B0604020202020204" pitchFamily="34" charset="0"/>
              </a:rPr>
              <a:t>:</a:t>
            </a:r>
            <a:r>
              <a:rPr lang="ru-RU" sz="3200" i="1" dirty="0">
                <a:solidFill>
                  <a:prstClr val="black"/>
                </a:solidFill>
                <a:latin typeface="Arial" panose="020B0604020202020204" pitchFamily="34" charset="0"/>
                <a:cs typeface="Arial" panose="020B0604020202020204" pitchFamily="34" charset="0"/>
              </a:rPr>
              <a:t> </a:t>
            </a:r>
            <a:endParaRPr lang="ru-RU" sz="3200" i="1" dirty="0" smtClean="0">
              <a:solidFill>
                <a:prstClr val="black"/>
              </a:solidFill>
              <a:latin typeface="Arial" panose="020B0604020202020204" pitchFamily="34" charset="0"/>
              <a:cs typeface="Arial" panose="020B0604020202020204" pitchFamily="34" charset="0"/>
            </a:endParaRPr>
          </a:p>
          <a:p>
            <a:pPr lvl="0" algn="ctr"/>
            <a:r>
              <a:rPr lang="ru-RU" sz="3200" i="1" dirty="0" smtClean="0">
                <a:solidFill>
                  <a:prstClr val="black"/>
                </a:solidFill>
                <a:latin typeface="Arial" panose="020B0604020202020204" pitchFamily="34" charset="0"/>
                <a:cs typeface="Arial" panose="020B0604020202020204" pitchFamily="34" charset="0"/>
              </a:rPr>
              <a:t>Сплочение </a:t>
            </a:r>
            <a:r>
              <a:rPr lang="ru-RU" sz="3200" i="1" dirty="0">
                <a:solidFill>
                  <a:prstClr val="black"/>
                </a:solidFill>
                <a:latin typeface="Arial" panose="020B0604020202020204" pitchFamily="34" charset="0"/>
                <a:cs typeface="Arial" panose="020B0604020202020204" pitchFamily="34" charset="0"/>
              </a:rPr>
              <a:t>коллектива, проявление доброты, заботы, внимания, сочувствия, оказание взаимопомощи. </a:t>
            </a:r>
            <a:endParaRPr lang="ru-RU" sz="3200" i="1" dirty="0" smtClean="0">
              <a:solidFill>
                <a:prstClr val="black"/>
              </a:solidFill>
              <a:latin typeface="Arial" panose="020B0604020202020204" pitchFamily="34" charset="0"/>
              <a:cs typeface="Arial" panose="020B0604020202020204" pitchFamily="34" charset="0"/>
            </a:endParaRPr>
          </a:p>
          <a:p>
            <a:pPr lvl="0" algn="ctr"/>
            <a:endParaRPr lang="ru-RU" sz="3200" i="1" dirty="0">
              <a:solidFill>
                <a:prstClr val="black"/>
              </a:solidFill>
              <a:latin typeface="Arial" panose="020B0604020202020204" pitchFamily="34" charset="0"/>
              <a:cs typeface="Arial" panose="020B0604020202020204" pitchFamily="34" charset="0"/>
            </a:endParaRPr>
          </a:p>
          <a:p>
            <a:pPr lvl="0" algn="ctr"/>
            <a:r>
              <a:rPr lang="ru-RU" sz="3200" b="1" i="1" dirty="0" smtClean="0">
                <a:solidFill>
                  <a:srgbClr val="FFFF00"/>
                </a:solidFill>
                <a:latin typeface="Arial" panose="020B0604020202020204" pitchFamily="34" charset="0"/>
                <a:cs typeface="Arial" panose="020B0604020202020204" pitchFamily="34" charset="0"/>
              </a:rPr>
              <a:t>- Стратегия </a:t>
            </a:r>
            <a:r>
              <a:rPr lang="ru-RU" sz="3200" b="1" i="1" dirty="0">
                <a:solidFill>
                  <a:srgbClr val="FFFF00"/>
                </a:solidFill>
                <a:latin typeface="Arial" panose="020B0604020202020204" pitchFamily="34" charset="0"/>
                <a:cs typeface="Arial" panose="020B0604020202020204" pitchFamily="34" charset="0"/>
              </a:rPr>
              <a:t>осуществления проектной деятельности: </a:t>
            </a:r>
          </a:p>
          <a:p>
            <a:pPr lvl="0" algn="ctr"/>
            <a:r>
              <a:rPr lang="ru-RU" sz="3200" i="1" dirty="0">
                <a:solidFill>
                  <a:prstClr val="black"/>
                </a:solidFill>
                <a:latin typeface="Arial" panose="020B0604020202020204" pitchFamily="34" charset="0"/>
                <a:cs typeface="Arial" panose="020B0604020202020204" pitchFamily="34" charset="0"/>
              </a:rPr>
              <a:t>Данный проект осуществляется в рамках средней группы МКДОУ детский сад «Радуга», в совместной деятельности педагога, музыкального руководителя и детей. </a:t>
            </a:r>
          </a:p>
        </p:txBody>
      </p:sp>
    </p:spTree>
    <p:extLst>
      <p:ext uri="{BB962C8B-B14F-4D97-AF65-F5344CB8AC3E}">
        <p14:creationId xmlns:p14="http://schemas.microsoft.com/office/powerpoint/2010/main" val="314503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5698182" cy="8280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619672" y="260648"/>
            <a:ext cx="5046639"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Приложение </a:t>
            </a: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4787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270</TotalTime>
  <Words>6194</Words>
  <Application>Microsoft Office PowerPoint</Application>
  <PresentationFormat>Экран (4:3)</PresentationFormat>
  <Paragraphs>391</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2013</dc:creator>
  <cp:lastModifiedBy>мутина</cp:lastModifiedBy>
  <cp:revision>44</cp:revision>
  <dcterms:created xsi:type="dcterms:W3CDTF">2018-04-18T12:04:55Z</dcterms:created>
  <dcterms:modified xsi:type="dcterms:W3CDTF">2018-04-19T03:00:24Z</dcterms:modified>
</cp:coreProperties>
</file>