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A2333-EE60-4E7C-99AE-3DFCEAADFB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34F797-013D-4ED9-983E-2A06989B5C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A8E2B8-1385-4332-8A8C-8CA949DDE383}"/>
              </a:ext>
            </a:extLst>
          </p:cNvPr>
          <p:cNvSpPr/>
          <p:nvPr/>
        </p:nvSpPr>
        <p:spPr>
          <a:xfrm>
            <a:off x="2417778" y="802297"/>
            <a:ext cx="8637071" cy="3706527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«Возрастные особенности ребенка 4 – 5лет».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803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A336DA-296D-4B58-B1C7-6A8D74DDED18}"/>
              </a:ext>
            </a:extLst>
          </p:cNvPr>
          <p:cNvSpPr txBox="1"/>
          <p:nvPr/>
        </p:nvSpPr>
        <p:spPr>
          <a:xfrm>
            <a:off x="1128410" y="0"/>
            <a:ext cx="103502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необходимые психологические условия для закладки фундамента успешной личности</a:t>
            </a: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C1303C-9C2A-4672-97D5-ED605BFDCD6C}"/>
              </a:ext>
            </a:extLst>
          </p:cNvPr>
          <p:cNvSpPr txBox="1"/>
          <p:nvPr/>
        </p:nvSpPr>
        <p:spPr>
          <a:xfrm>
            <a:off x="136186" y="400110"/>
            <a:ext cx="12055813" cy="659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Позаботиться о развитии игровой фантазии малыша. Разрешайте ему пользоваться для игр не только «готовыми» игрушками. Пусть играет вашими сломанными вещами, палками, камнями – всем, что вам кажется хламом.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Прививать малышу трудолюбие, вовлекать во все домашние дела. При этом выполняйте их совместно, демонстрируя ребенку свою увлеченность и удовлетворение.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Оптимизировать количество необходимых для выполнения законов, правил, а главное – запретов. Если их будет слишком много, ребенок не сможет все усвоить и начнет открыто протестовать. По возможности запрет заменяйте альтернативой (на паркете рисовать нельзя, а на ватмане, пожалуйста).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Контролировать свою реакцию, если ребенок справедливо обиделся. Не срывайтесь на малыша, не раньте его психику. Умейте признавать перед ним свою неправоту и просить прощения. Помните: он учиться на вашем примере.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Делиться с малышом собственными чувствами. это научит его понимать не только вас, но и окружающих.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Анализировать с ребенком все межличностные конфликты, в которые он попадает в детском коллективе.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Чрезмерно не давить на совесть малыша. Постоянное чувство вины может привести к неуверенности, замкнутости, страхам, комплексам.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Ограждать от разговоров или фильмов, повествующих о страшных историях, не говорить с ним о смерти, тяжелых болезнях. С его уровнем развития фантазии это только навредит.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Интересоваться всяческими проявлениями творчества ребенка, хвалить его за успехи, но не ругать, не критиковать т не укорять за неудачи. Помогайте ему, поддерживайте.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 отвечать на вопросы ребенка. Подогревайте в нем тягу к познанию. Показывайте, что вам важно его мнение.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максимальное игровое пространство. Разрешайте малышу много играть со сверстниками, играйте с ним дома, решайте сложные проблемы и занимайтесь домашними делами в игровой форме.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Читайте побольше детских книг. Интересуйтесь мнением о прочитанном, просите рассказать, что особенно понравилось, охарактеризовать, оценить персонажей.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76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3425AE-1100-44F1-AE64-B27398DF1EC7}"/>
              </a:ext>
            </a:extLst>
          </p:cNvPr>
          <p:cNvSpPr txBox="1"/>
          <p:nvPr/>
        </p:nvSpPr>
        <p:spPr>
          <a:xfrm>
            <a:off x="2178995" y="1303506"/>
            <a:ext cx="7626485" cy="2554545"/>
          </a:xfrm>
          <a:prstGeom prst="rect">
            <a:avLst/>
          </a:prstGeom>
          <a:ln w="762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Флегматик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сангвиник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холерик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меланхолик.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80458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5A4663-AFB8-45E7-BECD-C9103DD06E48}"/>
              </a:ext>
            </a:extLst>
          </p:cNvPr>
          <p:cNvSpPr txBox="1"/>
          <p:nvPr/>
        </p:nvSpPr>
        <p:spPr>
          <a:xfrm>
            <a:off x="758757" y="1024102"/>
            <a:ext cx="10933890" cy="4419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905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Сангвиник.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Жизнелюб и оптимист, охотно рискует и идет на компромиссы, деловит и собран, прекрасно сходится со сверстниками, быстро адаптируется в незнакомом месте, мгновенно усваивает новую информацию. Он любит подвижные игры, очень любознателен. Быстро засыпает и всегда просыпается в хорошем настроении. Наказания переносит легко, быстро о них забывает. Его живая речь изобилует словами в превосходной степени и сопровождается импульсивными жестами. Это вообще самый «удобный» для воспитания темперамент. Однако, увлекшись каким-либо делом, малыш не может правильно рассчитать силы, быстро устает и часто меняет надоевшие занятия. Воспитывая сангвиника, учите его терпению и упорству и следите, чтобы его оптимизм и жизнерадостность не переросли в легкомыслие и непостоянство.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47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9409C5-E11E-4712-8EB8-D5904F0A05CF}"/>
              </a:ext>
            </a:extLst>
          </p:cNvPr>
          <p:cNvSpPr txBox="1"/>
          <p:nvPr/>
        </p:nvSpPr>
        <p:spPr>
          <a:xfrm>
            <a:off x="564204" y="598409"/>
            <a:ext cx="11050622" cy="5202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905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Холерик.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неутомимый, бесстрашный, задиристый ребенок. Часто горячится и вступает в конфликты. Нередко испытывает страх и гнев, непредвиденные ситуации воспринимает в штыки. К замечаниям относится спокойно, а вот физическим наказаниям сопротивляется. Предпочитает шумные игры, баловство, постоянно нуждается в зрителях и новых впечатлениях. Новую информацию схватывает на лету и тут же забывает. Говорит громко и быстро. К новой обстановке привыкает легко. А вот засыпает с трудом, и никогда не предугадаешь, в каком настроении проснется.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Попытайтесь снизить скорость его порхания по жизни, организуя остановки и паузы; помогайте выбрать хобби, тогда фонтан его бурной энергии будет использован в познавательных целях. Занимайте ребенка спокойными играми, совершенствующими внимание и наблюдательность; учите его обдумывать решения, рассчитывать силы, всегда быть сдержанным и настойчивым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5080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A137F3-1CE0-40D5-8497-3979E75C3A9D}"/>
              </a:ext>
            </a:extLst>
          </p:cNvPr>
          <p:cNvSpPr txBox="1"/>
          <p:nvPr/>
        </p:nvSpPr>
        <p:spPr>
          <a:xfrm>
            <a:off x="1186774" y="661481"/>
            <a:ext cx="9455286" cy="4419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905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Флегматик.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очень спокойный, медлительный, обстоятельный, сдержанный, даже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малоэмоциональный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любит рисковать. Этот ребенок любит спокойные игры. Он не бывает лидером среди сверстников. Новую информацию усваивает медленно, но зато навсегда. Долго адаптируется к новшествам, перемен не любит. А вот засыпает быстро, спит спокойно, но просыпается медленно и долго ходит вялый. Постарайтесь развить в малыше любознательность и инициативность; ускоряйте его черепашьи темпы (в этом Вам помогут любые игры на скорость и ловкость). Показывайте ему пример ярко выраженного, эмоционального поведения: сами активно радуйтесь и огорчайтесь, он обязательно это у Вас переймет.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7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9E0BA3-32FD-4848-BF8B-F95E8CCC6372}"/>
              </a:ext>
            </a:extLst>
          </p:cNvPr>
          <p:cNvSpPr txBox="1"/>
          <p:nvPr/>
        </p:nvSpPr>
        <p:spPr>
          <a:xfrm>
            <a:off x="953311" y="564205"/>
            <a:ext cx="10252953" cy="43669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905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Меланхолик.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робкий, замкнутый и нерешительный, тревожится по мелочам, очень мнителен и сентиментален. Новую информацию усваивает с трудом, все время отвлекается и быстро устает. Двигается неуверенно, говорит тихо, но выразительно. Как правило, выдает реакцию, неадекватную силе раздражителя. Спать укладывается долго, засыпает быстро, утром легко встает. Очень тяжело привыкает к новым местам и потому не любит ходить в садик и школу. Меланхолику нужно учиться самостоятельности и смелости. Ему нельзя приказывать, недопустимы категоричные обращения и отрицательные оценки. С таким малышом надо обсуждать увиденное и услышанное, акцентируя внимание на положительных сторонах.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F357D8-358E-444A-9025-615F977FEC69}"/>
              </a:ext>
            </a:extLst>
          </p:cNvPr>
          <p:cNvSpPr txBox="1"/>
          <p:nvPr/>
        </p:nvSpPr>
        <p:spPr>
          <a:xfrm>
            <a:off x="1439694" y="291831"/>
            <a:ext cx="9747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Характеристика возрастных особенностей периода 4 – 5 лет включает следующие аспекты.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0C41E8-2D1B-44B0-9600-1FB14C4024EC}"/>
              </a:ext>
            </a:extLst>
          </p:cNvPr>
          <p:cNvSpPr txBox="1"/>
          <p:nvPr/>
        </p:nvSpPr>
        <p:spPr>
          <a:xfrm>
            <a:off x="914391" y="678096"/>
            <a:ext cx="10778256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Демонстрация самостоятельности и инициативы для повышения собственной значимости в глазах родителей.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2BE949-02D4-4968-8620-25BA59538A57}"/>
              </a:ext>
            </a:extLst>
          </p:cNvPr>
          <p:cNvSpPr txBox="1"/>
          <p:nvPr/>
        </p:nvSpPr>
        <p:spPr>
          <a:xfrm>
            <a:off x="914391" y="1308926"/>
            <a:ext cx="824906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 к своему здоровью и самочувствию.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3F3124-D625-4A6B-A0DF-534C6BAC182C}"/>
              </a:ext>
            </a:extLst>
          </p:cNvPr>
          <p:cNvSpPr txBox="1"/>
          <p:nvPr/>
        </p:nvSpPr>
        <p:spPr>
          <a:xfrm>
            <a:off x="914391" y="1716586"/>
            <a:ext cx="824906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Эстетическое становление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42129F-C388-4D01-BE88-772C95717125}"/>
              </a:ext>
            </a:extLst>
          </p:cNvPr>
          <p:cNvSpPr txBox="1"/>
          <p:nvPr/>
        </p:nvSpPr>
        <p:spPr>
          <a:xfrm>
            <a:off x="914391" y="2235956"/>
            <a:ext cx="824906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Активная социализация.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7B75ED-31C8-4D7C-8736-5E822A7F5CE7}"/>
              </a:ext>
            </a:extLst>
          </p:cNvPr>
          <p:cNvSpPr txBox="1"/>
          <p:nvPr/>
        </p:nvSpPr>
        <p:spPr>
          <a:xfrm rot="10800000" flipV="1">
            <a:off x="914391" y="2686901"/>
            <a:ext cx="8249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Развитие воображения, повышение роли сказок.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2EFA0D-8C3E-47C4-B363-3EDEBAB90163}"/>
              </a:ext>
            </a:extLst>
          </p:cNvPr>
          <p:cNvSpPr txBox="1"/>
          <p:nvPr/>
        </p:nvSpPr>
        <p:spPr>
          <a:xfrm rot="10800000" flipV="1">
            <a:off x="914389" y="3259471"/>
            <a:ext cx="824906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Неуемная любознательность.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1D5979-F3EE-4317-80D1-83F9A48BC8E6}"/>
              </a:ext>
            </a:extLst>
          </p:cNvPr>
          <p:cNvSpPr txBox="1"/>
          <p:nvPr/>
        </p:nvSpPr>
        <p:spPr>
          <a:xfrm rot="10800000" flipV="1">
            <a:off x="914389" y="3759732"/>
            <a:ext cx="787941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Ранимость и чувствительность.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6E8125-058B-41C2-8DBE-EEC1822F2BF0}"/>
              </a:ext>
            </a:extLst>
          </p:cNvPr>
          <p:cNvSpPr txBox="1"/>
          <p:nvPr/>
        </p:nvSpPr>
        <p:spPr>
          <a:xfrm>
            <a:off x="914389" y="4133811"/>
            <a:ext cx="7879415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Страхи и кошмары.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E30D60-3ACF-4292-B3D9-9F129B361D0A}"/>
              </a:ext>
            </a:extLst>
          </p:cNvPr>
          <p:cNvSpPr txBox="1"/>
          <p:nvPr/>
        </p:nvSpPr>
        <p:spPr>
          <a:xfrm>
            <a:off x="914389" y="4632702"/>
            <a:ext cx="702337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Значительное усложнение игровой деятельности.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C3FE3A-8197-4E7F-ABD9-5EB3A8301A3F}"/>
              </a:ext>
            </a:extLst>
          </p:cNvPr>
          <p:cNvSpPr txBox="1"/>
          <p:nvPr/>
        </p:nvSpPr>
        <p:spPr>
          <a:xfrm rot="10800000" flipV="1">
            <a:off x="914388" y="5172577"/>
            <a:ext cx="7179021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Различие людей по половому признаку становится намного глубже.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6E0EB0-3DD8-4DCE-9A46-F66BEA04C581}"/>
              </a:ext>
            </a:extLst>
          </p:cNvPr>
          <p:cNvSpPr txBox="1"/>
          <p:nvPr/>
        </p:nvSpPr>
        <p:spPr>
          <a:xfrm>
            <a:off x="914387" y="5671469"/>
            <a:ext cx="7470855" cy="374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Повышенная склонность к запоминанию.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9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83D7CD-E474-4BA4-AA99-95167CC2F5E8}"/>
              </a:ext>
            </a:extLst>
          </p:cNvPr>
          <p:cNvSpPr txBox="1"/>
          <p:nvPr/>
        </p:nvSpPr>
        <p:spPr>
          <a:xfrm>
            <a:off x="2140085" y="428017"/>
            <a:ext cx="7023370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важно!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0445F1-D75E-400F-B37D-2A96DC647994}"/>
              </a:ext>
            </a:extLst>
          </p:cNvPr>
          <p:cNvSpPr txBox="1"/>
          <p:nvPr/>
        </p:nvSpPr>
        <p:spPr>
          <a:xfrm>
            <a:off x="1322962" y="1650852"/>
            <a:ext cx="9747115" cy="3757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этом возрасте недостатки воспитания могут привести к тому, что вредные привычки или черты характера ребенка закрепятся на всю дальнейшую жизнь, исправить это будет очень сложно. Правильно реагируйте на поведение ребенка, своевременно «гасите» все «горячие точки». Прививайте ему нормы и правила поведения, чтобы избегать конфликтов и непослушания. При необходимости обратитесь к профессиональному детскому психологу.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2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9A2036-2A99-4914-905C-D46BE0B6A120}"/>
              </a:ext>
            </a:extLst>
          </p:cNvPr>
          <p:cNvSpPr txBox="1"/>
          <p:nvPr/>
        </p:nvSpPr>
        <p:spPr>
          <a:xfrm>
            <a:off x="1945532" y="311286"/>
            <a:ext cx="7217923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Стремительное развитие речи</a:t>
            </a:r>
            <a:endParaRPr lang="ru-RU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8B9F6B-334D-4BBF-BA12-50B2BA008CE8}"/>
              </a:ext>
            </a:extLst>
          </p:cNvPr>
          <p:cNvSpPr txBox="1"/>
          <p:nvPr/>
        </p:nvSpPr>
        <p:spPr>
          <a:xfrm>
            <a:off x="1439694" y="1031132"/>
            <a:ext cx="7723761" cy="4027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Малыш уже употребляет от одной до трех тысяч слов, относящихся к разным частям речи;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Строит предложения из 6 – 10 слов;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Понимает значение предлогов и правильно их применяет в речи;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 употребляет множественное число;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 в речи сравнительные и оценочные суждения;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 называет свой возраст, имя, фамилию, адрес проживания;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поддержать беседу – развернуто отвечать на вопросы, правильно строит вопросительные конструкции;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 наизусть детские стихи, песенки, потешки;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Знает названия и суть нескольких профессий.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6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5CA6F4-EF0E-4CC8-B06E-AE29DAF7A911}"/>
              </a:ext>
            </a:extLst>
          </p:cNvPr>
          <p:cNvSpPr txBox="1"/>
          <p:nvPr/>
        </p:nvSpPr>
        <p:spPr>
          <a:xfrm>
            <a:off x="3054484" y="175098"/>
            <a:ext cx="6264613" cy="1222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важно!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18789-CA0A-42B9-BF6C-8798E4D7F01E}"/>
              </a:ext>
            </a:extLst>
          </p:cNvPr>
          <p:cNvSpPr txBox="1"/>
          <p:nvPr/>
        </p:nvSpPr>
        <p:spPr>
          <a:xfrm>
            <a:off x="1264596" y="1616828"/>
            <a:ext cx="9085634" cy="4419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ребенок значительно отстает от приведенных здесь ориентиров развития, займитесь выравниванием положения. Оттачивайте мелкую моторику, координацию, больше читайте ребенку, окружите активной речевой средой – проговаривайте с ним все, что происходит или планируется, обсуждайте его чувства, впечатления. Добавьте эмоции: хвалите, радуйтесь вместе с ребенком, восхищайтесь его достижениями. Ведь речь – главный инструмент человеческой коммуникации, показатель зрелости мышления, уровня развития интеллекта, готовности к общению с преподавателями в школе (а до нее осталось не так много).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3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FCCFA7-FE26-4EEE-8296-D09C9ECCDFEF}"/>
              </a:ext>
            </a:extLst>
          </p:cNvPr>
          <p:cNvSpPr txBox="1"/>
          <p:nvPr/>
        </p:nvSpPr>
        <p:spPr>
          <a:xfrm>
            <a:off x="1595337" y="486383"/>
            <a:ext cx="75681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Ребенок этого возраста уже многое знает и умеет: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E4E2B-E645-41FA-B7F7-E0106154131E}"/>
              </a:ext>
            </a:extLst>
          </p:cNvPr>
          <p:cNvSpPr txBox="1"/>
          <p:nvPr/>
        </p:nvSpPr>
        <p:spPr>
          <a:xfrm>
            <a:off x="642026" y="1264595"/>
            <a:ext cx="10311319" cy="5087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Ориентируется в расположении предметов (спереди, сзади, в середине, сверху, снизу);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Знает основные геометрические фигуры (треугольник, квадрат, круг, овал, прямоугольник);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Считает до 9, сопоставляя количество предметов с конкретной цифрой;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расположить цифры от 1 до 5 в прямой и обратной последовательности;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сравнении предметов понимает понятия «меньше», «поровну», «больше»;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найти сходства и различия на изображении;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Складывает картинку, разрезанную на 2 – 6 частей;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Собирает по образцу конструкции без посторонней помощи (сложной формы пирамиду, фигуры из конструктора);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Вставляет недостающие фрагменты изображения (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пазла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Находит пары предметов, лишний предмет в цепочке, может объяснить свое решение;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Подбирает противоположные слова, понимая их значение;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состоянии собирать буквы в слоги – можно начинать обучение чтению.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3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5DE76-C7DB-4D5E-B943-590CBA9CF1C3}"/>
              </a:ext>
            </a:extLst>
          </p:cNvPr>
          <p:cNvSpPr txBox="1"/>
          <p:nvPr/>
        </p:nvSpPr>
        <p:spPr>
          <a:xfrm>
            <a:off x="3949429" y="544749"/>
            <a:ext cx="52140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кружающий мир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3D1F85-637F-45FC-B199-AD281ED43BC0}"/>
              </a:ext>
            </a:extLst>
          </p:cNvPr>
          <p:cNvSpPr txBox="1"/>
          <p:nvPr/>
        </p:nvSpPr>
        <p:spPr>
          <a:xfrm>
            <a:off x="1128408" y="1024102"/>
            <a:ext cx="10194587" cy="4814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Называть группы животных (птиц, насекомых, рыб и т.д.), называть их представителей и основные отличия (лапы, крылья, усы);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Назвать группы фруктов, ягод, овощей, деревьев, цветов, кустарников, различает их виды и характеристики;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Различает домашних животных, знает их названия;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Различает культурные и дикие растения;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Понимает разницу между продуктами и блюдами из них;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Ориентируется во времени суток (сейчас утро, день, вечер, ночь);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Знает основные особенности строения человека, отличает его части тела от животных (лапы и ноги, волосы и шерсть, ногти и когти);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Знает, как выглядят времена года, каковы их особенности, какие бывают осадки в разное время года, холодно или тепло.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3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C6EB68-7928-4E8F-84DA-2DEF4D9C19E7}"/>
              </a:ext>
            </a:extLst>
          </p:cNvPr>
          <p:cNvSpPr txBox="1"/>
          <p:nvPr/>
        </p:nvSpPr>
        <p:spPr>
          <a:xfrm>
            <a:off x="3813243" y="233464"/>
            <a:ext cx="53502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елкая моторика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12F95A-6353-42A8-B5DA-E221D198E5E6}"/>
              </a:ext>
            </a:extLst>
          </p:cNvPr>
          <p:cNvSpPr txBox="1"/>
          <p:nvPr/>
        </p:nvSpPr>
        <p:spPr>
          <a:xfrm>
            <a:off x="2295728" y="1614792"/>
            <a:ext cx="6867727" cy="3296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Нанизывать крупные бусины на нить;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Проводить линии без отрыва карандаша от бумаги;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Штрихует рисунок прямыми линиями, не вылезая за границы;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Раскрашивает, не вылезая за край, обводить по контуру.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40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1E9E5F-37D1-4DFD-B9EE-7451EF048259}"/>
              </a:ext>
            </a:extLst>
          </p:cNvPr>
          <p:cNvSpPr txBox="1"/>
          <p:nvPr/>
        </p:nvSpPr>
        <p:spPr>
          <a:xfrm>
            <a:off x="1322962" y="311285"/>
            <a:ext cx="10077855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физиологические особенности ребенка пятого года жизни: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F75F4-5FD4-434A-AEFE-F2C6BD1DF4CE}"/>
              </a:ext>
            </a:extLst>
          </p:cNvPr>
          <p:cNvSpPr txBox="1"/>
          <p:nvPr/>
        </p:nvSpPr>
        <p:spPr>
          <a:xfrm>
            <a:off x="1050587" y="1616828"/>
            <a:ext cx="10622604" cy="4024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Быстрый, но неравномерный рост мышечной массы, что приводит к быстрой утомляемости;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Гибкость, поскольку окостенение скелета еще не завершено (поэтому силовых упражнений следует избегать);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детской дальнозоркости из – за того, что хрусталик приобретает плоскую форму;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Увеличивается объем легких, брюшной тип дыхания уступает место грудному, из – за чего потребность в кислороде у детей этого возраста резко возрастает;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Повышается чувствительность к резким звукам и сильному шуму.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480648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1580</Words>
  <Application>Microsoft Office PowerPoint</Application>
  <PresentationFormat>Широкоэкранный</PresentationFormat>
  <Paragraphs>86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Gill Sans MT</vt:lpstr>
      <vt:lpstr>Times New Roman</vt:lpstr>
      <vt:lpstr>Wingdings</vt:lpstr>
      <vt:lpstr>Галерея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Дятлова</dc:creator>
  <cp:lastModifiedBy>Галина Дятлова</cp:lastModifiedBy>
  <cp:revision>2</cp:revision>
  <dcterms:created xsi:type="dcterms:W3CDTF">2022-10-11T12:59:54Z</dcterms:created>
  <dcterms:modified xsi:type="dcterms:W3CDTF">2022-10-15T11:28:56Z</dcterms:modified>
</cp:coreProperties>
</file>