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229600" cy="1828800"/>
          </a:xfrm>
        </p:spPr>
        <p:txBody>
          <a:bodyPr>
            <a:noAutofit/>
            <a:scene3d>
              <a:camera prst="isometricOffAxis1Right"/>
              <a:lightRig rig="soft" dir="t">
                <a:rot lat="0" lon="0" rev="17220000"/>
              </a:lightRig>
            </a:scene3d>
            <a:sp3d extrusionH="57150" prstMaterial="softEdge">
              <a:bevelT w="38100" h="38100" prst="relaxedInset"/>
            </a:sp3d>
          </a:bodyPr>
          <a:lstStyle/>
          <a:p>
            <a:r>
              <a:rPr lang="ru-RU" sz="4400" i="1" u="sng" dirty="0" smtClean="0">
                <a:solidFill>
                  <a:srgbClr val="FF0000"/>
                </a:solidFill>
                <a:latin typeface="+mn-lt"/>
              </a:rPr>
              <a:t>Родительское собрание в подготовительной группе</a:t>
            </a:r>
            <a:endParaRPr lang="ru-RU" sz="4400" i="1" u="sng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«Дети и родители на школьном старте»</a:t>
            </a:r>
          </a:p>
        </p:txBody>
      </p:sp>
    </p:spTree>
    <p:extLst>
      <p:ext uri="{BB962C8B-B14F-4D97-AF65-F5344CB8AC3E}">
        <p14:creationId xmlns:p14="http://schemas.microsoft.com/office/powerpoint/2010/main" val="25681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Графический диктант, показать фигуру, которая </a:t>
            </a:r>
            <a:r>
              <a:rPr lang="ru-RU" dirty="0" smtClean="0">
                <a:solidFill>
                  <a:srgbClr val="C00000"/>
                </a:solidFill>
              </a:rPr>
              <a:t>получилась: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Сердце 3"/>
          <p:cNvSpPr/>
          <p:nvPr/>
        </p:nvSpPr>
        <p:spPr>
          <a:xfrm>
            <a:off x="2915816" y="2492896"/>
            <a:ext cx="3024336" cy="2808312"/>
          </a:xfrm>
          <a:prstGeom prst="hear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39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Расставить </a:t>
            </a:r>
            <a:r>
              <a:rPr lang="ru-RU" dirty="0">
                <a:solidFill>
                  <a:srgbClr val="C00000"/>
                </a:solidFill>
              </a:rPr>
              <a:t>знаки в примерах и неравенствах: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3200" b="1" dirty="0">
                <a:solidFill>
                  <a:schemeClr val="bg1"/>
                </a:solidFill>
              </a:rPr>
              <a:t>2+5=7                      9&gt;7 </a:t>
            </a:r>
          </a:p>
          <a:p>
            <a:pPr marL="137160" indent="0">
              <a:buNone/>
            </a:pPr>
            <a:endParaRPr lang="ru-RU" sz="3200" b="1" dirty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9-3+6                       </a:t>
            </a:r>
            <a:r>
              <a:rPr lang="ru-RU" sz="3200" b="1" dirty="0">
                <a:solidFill>
                  <a:schemeClr val="bg1"/>
                </a:solidFill>
              </a:rPr>
              <a:t>8&lt;5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2+0=2                      </a:t>
            </a:r>
            <a:r>
              <a:rPr lang="ru-RU" sz="3200" b="1" dirty="0">
                <a:solidFill>
                  <a:schemeClr val="bg1"/>
                </a:solidFill>
              </a:rPr>
              <a:t>6=6 </a:t>
            </a:r>
          </a:p>
          <a:p>
            <a:pPr marL="137160" indent="0">
              <a:buNone/>
            </a:pPr>
            <a:endParaRPr lang="ru-RU" sz="32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10-2=8                     </a:t>
            </a:r>
            <a:r>
              <a:rPr lang="ru-RU" sz="3200" b="1" dirty="0">
                <a:solidFill>
                  <a:schemeClr val="bg1"/>
                </a:solidFill>
              </a:rPr>
              <a:t>3&lt;6</a:t>
            </a:r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bg1"/>
                </a:solidFill>
              </a:rPr>
              <a:t>4+3=7                      4 </a:t>
            </a:r>
            <a:r>
              <a:rPr lang="ru-RU" sz="3200" b="1" dirty="0">
                <a:solidFill>
                  <a:schemeClr val="bg1"/>
                </a:solidFill>
              </a:rPr>
              <a:t>&gt;1</a:t>
            </a:r>
          </a:p>
          <a:p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6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+mn-lt"/>
              </a:rPr>
              <a:t>Назвать структуру задачи и решить одну: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На яблоне висело 5 яблок и 3 груши. Сколько плодов висело на яблоне?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(</a:t>
            </a:r>
            <a:r>
              <a:rPr lang="ru-RU" sz="3200" b="1" dirty="0">
                <a:solidFill>
                  <a:schemeClr val="bg1"/>
                </a:solidFill>
              </a:rPr>
              <a:t>Условие, вопрос, решение, ответ; 5)</a:t>
            </a:r>
          </a:p>
        </p:txBody>
      </p:sp>
    </p:spTree>
    <p:extLst>
      <p:ext uri="{BB962C8B-B14F-4D97-AF65-F5344CB8AC3E}">
        <p14:creationId xmlns:p14="http://schemas.microsoft.com/office/powerpoint/2010/main" val="197792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+mn-lt"/>
              </a:rPr>
              <a:t>Описать животное десятью прилагательными:</a:t>
            </a:r>
          </a:p>
        </p:txBody>
      </p:sp>
      <p:pic>
        <p:nvPicPr>
          <p:cNvPr id="2050" name="Picture 2" descr="C:\Users\ольга\Desktop\воспитатель21 года\fUoz9ZfLHc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Вписать </a:t>
            </a:r>
            <a:r>
              <a:rPr lang="ru-RU" sz="4400" dirty="0">
                <a:solidFill>
                  <a:srgbClr val="C00000"/>
                </a:solidFill>
                <a:latin typeface="+mn-lt"/>
              </a:rPr>
              <a:t>цифры, которые потерялись: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1,2,3,…,5,6</a:t>
            </a:r>
            <a:r>
              <a:rPr lang="ru-RU" sz="3600" b="1" dirty="0">
                <a:solidFill>
                  <a:schemeClr val="bg1"/>
                </a:solidFill>
              </a:rPr>
              <a:t>; 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3,4,5,…,7,8</a:t>
            </a:r>
            <a:r>
              <a:rPr lang="ru-RU" sz="3600" b="1" dirty="0">
                <a:solidFill>
                  <a:schemeClr val="bg1"/>
                </a:solidFill>
              </a:rPr>
              <a:t>; 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5,6,7,…,9,10;</a:t>
            </a:r>
            <a:endParaRPr lang="ru-RU" sz="3600" b="1" dirty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10,9,8,…,6,5</a:t>
            </a:r>
            <a:r>
              <a:rPr lang="ru-RU" sz="3600" b="1" dirty="0">
                <a:solidFill>
                  <a:schemeClr val="bg1"/>
                </a:solidFill>
              </a:rPr>
              <a:t>;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39,38,…,36,35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82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Нарисовать портрет человека</a:t>
            </a:r>
          </a:p>
        </p:txBody>
      </p:sp>
      <p:pic>
        <p:nvPicPr>
          <p:cNvPr id="3074" name="Picture 2" descr="C:\Users\ольга\Desktop\воспитатель21 года\9kak_narisovat_lico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7" y="1600200"/>
            <a:ext cx="4658519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75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 Обвести по контуру, вырезать и наклеить. </a:t>
            </a:r>
          </a:p>
        </p:txBody>
      </p:sp>
    </p:spTree>
    <p:extLst>
      <p:ext uri="{BB962C8B-B14F-4D97-AF65-F5344CB8AC3E}">
        <p14:creationId xmlns:p14="http://schemas.microsoft.com/office/powerpoint/2010/main" val="317474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Отгадать загадки по сказкам: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Сказку быстро вспоминай: </a:t>
            </a:r>
          </a:p>
          <a:p>
            <a:r>
              <a:rPr lang="ru-RU" b="1" dirty="0">
                <a:solidFill>
                  <a:schemeClr val="bg1"/>
                </a:solidFill>
              </a:rPr>
              <a:t>Персонаж в ней — мальчик Кай, </a:t>
            </a:r>
          </a:p>
          <a:p>
            <a:r>
              <a:rPr lang="ru-RU" b="1" dirty="0">
                <a:solidFill>
                  <a:schemeClr val="bg1"/>
                </a:solidFill>
              </a:rPr>
              <a:t>Королева Снежная Сердце заморозила,</a:t>
            </a:r>
          </a:p>
          <a:p>
            <a:r>
              <a:rPr lang="ru-RU" b="1" dirty="0">
                <a:solidFill>
                  <a:schemeClr val="bg1"/>
                </a:solidFill>
              </a:rPr>
              <a:t> Но девчурка нежная Мальчика не бросила.</a:t>
            </a:r>
          </a:p>
          <a:p>
            <a:r>
              <a:rPr lang="ru-RU" b="1" dirty="0">
                <a:solidFill>
                  <a:schemeClr val="bg1"/>
                </a:solidFill>
              </a:rPr>
              <a:t> Шла она в мороз, метели, </a:t>
            </a:r>
          </a:p>
          <a:p>
            <a:r>
              <a:rPr lang="ru-RU" b="1" dirty="0">
                <a:solidFill>
                  <a:schemeClr val="bg1"/>
                </a:solidFill>
              </a:rPr>
              <a:t>О еде забыв, постели.</a:t>
            </a:r>
          </a:p>
          <a:p>
            <a:r>
              <a:rPr lang="ru-RU" b="1" dirty="0">
                <a:solidFill>
                  <a:schemeClr val="bg1"/>
                </a:solidFill>
              </a:rPr>
              <a:t> Шла она на помощь другу. </a:t>
            </a:r>
          </a:p>
          <a:p>
            <a:r>
              <a:rPr lang="ru-RU" b="1" dirty="0">
                <a:solidFill>
                  <a:schemeClr val="bg1"/>
                </a:solidFill>
              </a:rPr>
              <a:t>Как зовут его подругу?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Этот сказочный герой </a:t>
            </a:r>
          </a:p>
          <a:p>
            <a:r>
              <a:rPr lang="ru-RU" b="1" dirty="0">
                <a:solidFill>
                  <a:schemeClr val="bg1"/>
                </a:solidFill>
              </a:rPr>
              <a:t>С хвостиком, усатый, </a:t>
            </a:r>
          </a:p>
          <a:p>
            <a:r>
              <a:rPr lang="ru-RU" b="1" dirty="0">
                <a:solidFill>
                  <a:schemeClr val="bg1"/>
                </a:solidFill>
              </a:rPr>
              <a:t>В шляпе у него перо, </a:t>
            </a:r>
          </a:p>
          <a:p>
            <a:r>
              <a:rPr lang="ru-RU" b="1" dirty="0">
                <a:solidFill>
                  <a:schemeClr val="bg1"/>
                </a:solidFill>
              </a:rPr>
              <a:t>Сам весь полосатый, </a:t>
            </a:r>
          </a:p>
          <a:p>
            <a:r>
              <a:rPr lang="ru-RU" b="1" dirty="0">
                <a:solidFill>
                  <a:schemeClr val="bg1"/>
                </a:solidFill>
              </a:rPr>
              <a:t>Ходит он на двух ногах,</a:t>
            </a:r>
          </a:p>
          <a:p>
            <a:r>
              <a:rPr lang="ru-RU" b="1" dirty="0">
                <a:solidFill>
                  <a:schemeClr val="bg1"/>
                </a:solidFill>
              </a:rPr>
              <a:t> В ярко-красных сапогах.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7719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Эту как зовут старушку?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Просит бабушка избушку: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«Разверни-ка свой фасад: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Ко мне — перед, к лесу — зад!»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Топнет костяной ногой.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Звать </a:t>
            </a:r>
            <a:r>
              <a:rPr lang="ru-RU" b="1" dirty="0" err="1">
                <a:solidFill>
                  <a:schemeClr val="bg1"/>
                </a:solidFill>
              </a:rPr>
              <a:t>бабулечку</a:t>
            </a:r>
            <a:r>
              <a:rPr lang="ru-RU" b="1" dirty="0">
                <a:solidFill>
                  <a:schemeClr val="bg1"/>
                </a:solidFill>
              </a:rPr>
              <a:t> …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Кто по улицам ходил,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По-турецки говорил,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А когда голодным был,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Солнце </a:t>
            </a:r>
            <a:r>
              <a:rPr lang="ru-RU" b="1" dirty="0">
                <a:solidFill>
                  <a:schemeClr val="bg1"/>
                </a:solidFill>
              </a:rPr>
              <a:t>в небе проглотил?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Это — жадный …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Кто знает эту сказку с детства,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Поймёт, о чём я говорю: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Какое транспортное средство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Емелю привезло к царю?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1393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 первому морозцу,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 </a:t>
            </a:r>
            <a:r>
              <a:rPr lang="ru-RU" b="1" dirty="0">
                <a:solidFill>
                  <a:schemeClr val="bg1"/>
                </a:solidFill>
              </a:rPr>
              <a:t>первому снежку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Кто на печке едет,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Лёжа на боку?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Хоть твердит, что он — мастак,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Попадал </a:t>
            </a:r>
            <a:r>
              <a:rPr lang="ru-RU" b="1" dirty="0">
                <a:solidFill>
                  <a:schemeClr val="bg1"/>
                </a:solidFill>
              </a:rPr>
              <a:t>не раз впросак,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Просто </a:t>
            </a:r>
            <a:r>
              <a:rPr lang="ru-RU" b="1" dirty="0">
                <a:solidFill>
                  <a:schemeClr val="bg1"/>
                </a:solidFill>
              </a:rPr>
              <a:t>он — большой зазнайка,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И зовут его … </a:t>
            </a:r>
          </a:p>
          <a:p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Уходя, просила мать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Никому не открывать,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Но открыли дети дверь!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Обманул </a:t>
            </a:r>
            <a:r>
              <a:rPr lang="ru-RU" b="1" dirty="0">
                <a:solidFill>
                  <a:schemeClr val="bg1"/>
                </a:solidFill>
              </a:rPr>
              <a:t>зубастый зверь —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Песню </a:t>
            </a:r>
            <a:r>
              <a:rPr lang="ru-RU" b="1" dirty="0">
                <a:solidFill>
                  <a:schemeClr val="bg1"/>
                </a:solidFill>
              </a:rPr>
              <a:t>мамину пропел.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 Кто потом козляток съел?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04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Виды готовности к школе: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dirty="0">
                <a:solidFill>
                  <a:schemeClr val="bg1"/>
                </a:solidFill>
              </a:rPr>
              <a:t>-Физическая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-Интеллектуальная</a:t>
            </a:r>
          </a:p>
          <a:p>
            <a:r>
              <a:rPr lang="ru-RU" sz="4000" b="1" dirty="0">
                <a:solidFill>
                  <a:schemeClr val="bg1"/>
                </a:solidFill>
              </a:rPr>
              <a:t>-Психологическая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00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80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Жили братья-толстячки,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Все три носа — пятачки.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Старший братец — всех умней,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Дом построил из камней.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bg1"/>
                </a:solidFill>
              </a:rPr>
              <a:t>Отвечайте-ка</a:t>
            </a:r>
            <a:r>
              <a:rPr lang="ru-RU" b="1" dirty="0">
                <a:solidFill>
                  <a:schemeClr val="bg1"/>
                </a:solidFill>
              </a:rPr>
              <a:t>, ребята, </a:t>
            </a:r>
          </a:p>
          <a:p>
            <a:pPr marL="137160" indent="0">
              <a:buNone/>
            </a:pPr>
            <a:r>
              <a:rPr lang="ru-RU" b="1" dirty="0">
                <a:solidFill>
                  <a:schemeClr val="bg1"/>
                </a:solidFill>
              </a:rPr>
              <a:t>Кто те братья? …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23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Назвать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семь плоскостных геометрических фигур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132856"/>
            <a:ext cx="172819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988840"/>
            <a:ext cx="10081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338401" y="1988840"/>
            <a:ext cx="12241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115616" y="3789040"/>
            <a:ext cx="2232248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Трапеция 7"/>
          <p:cNvSpPr/>
          <p:nvPr/>
        </p:nvSpPr>
        <p:spPr>
          <a:xfrm>
            <a:off x="4067944" y="3501008"/>
            <a:ext cx="1584176" cy="1152128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6562537" y="3284984"/>
            <a:ext cx="1321831" cy="136815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решение 10"/>
          <p:cNvSpPr/>
          <p:nvPr/>
        </p:nvSpPr>
        <p:spPr>
          <a:xfrm>
            <a:off x="3245412" y="5013176"/>
            <a:ext cx="2448272" cy="936104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308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Собрать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головоломку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42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900" dirty="0">
                <a:solidFill>
                  <a:srgbClr val="FF0000"/>
                </a:solidFill>
                <a:latin typeface="+mn-lt"/>
              </a:rPr>
              <a:t>Физическая готовность: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b="1" dirty="0">
                <a:solidFill>
                  <a:schemeClr val="bg1"/>
                </a:solidFill>
              </a:rPr>
              <a:t>Хорошее состояние здоровья</a:t>
            </a:r>
          </a:p>
          <a:p>
            <a:r>
              <a:rPr lang="ru-RU" b="1" dirty="0">
                <a:solidFill>
                  <a:schemeClr val="bg1"/>
                </a:solidFill>
              </a:rPr>
              <a:t>-уровень развития двигательных и физических качеств (ловкость, увертливость, быстрота, сила, выносливость и др.).</a:t>
            </a:r>
          </a:p>
          <a:p>
            <a:r>
              <a:rPr lang="ru-RU" b="1" dirty="0">
                <a:solidFill>
                  <a:schemeClr val="bg1"/>
                </a:solidFill>
              </a:rPr>
              <a:t>-уровень развития культурно –гигиенических навыков и привычек</a:t>
            </a:r>
          </a:p>
          <a:p>
            <a:r>
              <a:rPr lang="ru-RU" b="1" dirty="0">
                <a:solidFill>
                  <a:schemeClr val="bg1"/>
                </a:solidFill>
              </a:rPr>
              <a:t>-закаливание организма, выносливость, хорошая сопротивляемость к заболеваниям</a:t>
            </a:r>
          </a:p>
          <a:p>
            <a:r>
              <a:rPr lang="ru-RU" b="1" dirty="0">
                <a:solidFill>
                  <a:schemeClr val="bg1"/>
                </a:solidFill>
              </a:rPr>
              <a:t>-Хорошо развитая мелкая моторика руки (для письма).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61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Интеллектуальная готовность: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b="1" dirty="0">
                <a:solidFill>
                  <a:schemeClr val="bg1"/>
                </a:solidFill>
              </a:rPr>
              <a:t>Ведущей деятельностью становится -учебная. Для этого необходимо сформировать навыки учебной деятельности:</a:t>
            </a:r>
          </a:p>
          <a:p>
            <a:r>
              <a:rPr lang="ru-RU" sz="8000" b="1" dirty="0">
                <a:solidFill>
                  <a:schemeClr val="bg1"/>
                </a:solidFill>
              </a:rPr>
              <a:t>-Умение слушать и слышать и воспринимать информацию.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-</a:t>
            </a:r>
            <a:r>
              <a:rPr lang="ru-RU" sz="8000" b="1" dirty="0">
                <a:solidFill>
                  <a:schemeClr val="bg1"/>
                </a:solidFill>
              </a:rPr>
              <a:t>Умение планировать свою деятельность, готовить и убирать свое рабочее </a:t>
            </a:r>
            <a:r>
              <a:rPr lang="ru-RU" sz="8000" b="1" dirty="0" smtClean="0">
                <a:solidFill>
                  <a:schemeClr val="bg1"/>
                </a:solidFill>
              </a:rPr>
              <a:t>место.</a:t>
            </a:r>
          </a:p>
          <a:p>
            <a:r>
              <a:rPr lang="ru-RU" sz="8000" b="1" dirty="0" smtClean="0">
                <a:solidFill>
                  <a:schemeClr val="bg1"/>
                </a:solidFill>
              </a:rPr>
              <a:t>-</a:t>
            </a:r>
            <a:r>
              <a:rPr lang="ru-RU" sz="8000" b="1" dirty="0">
                <a:solidFill>
                  <a:schemeClr val="bg1"/>
                </a:solidFill>
              </a:rPr>
              <a:t>Знания, широкий кругозор, эрудиция, умение ориентироваться в окружающем мире</a:t>
            </a:r>
          </a:p>
          <a:p>
            <a:r>
              <a:rPr lang="ru-RU" sz="8000" b="1" dirty="0">
                <a:solidFill>
                  <a:schemeClr val="bg1"/>
                </a:solidFill>
              </a:rPr>
              <a:t>-Высокий уровень развития познавательных процессов (внимания, памяти, мышления, воображения, восприятия).</a:t>
            </a:r>
          </a:p>
          <a:p>
            <a:r>
              <a:rPr lang="ru-RU" sz="8000" b="1" dirty="0">
                <a:solidFill>
                  <a:schemeClr val="bg1"/>
                </a:solidFill>
              </a:rPr>
              <a:t>-Уровень мыслительной деятельности (анализ, синтез, сравнения, обобщения, смекалка).</a:t>
            </a:r>
          </a:p>
          <a:p>
            <a:r>
              <a:rPr lang="ru-RU" sz="8000" b="1" dirty="0">
                <a:solidFill>
                  <a:schemeClr val="bg1"/>
                </a:solidFill>
              </a:rPr>
              <a:t>-Уровень специальных навыков (грамота, математика, развитие речи и т.д.)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01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+mn-lt"/>
              </a:rPr>
              <a:t>Психологическая готовность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Мотивационная, волевая, эмоциональная </a:t>
            </a:r>
          </a:p>
          <a:p>
            <a:r>
              <a:rPr lang="ru-RU" b="1" dirty="0">
                <a:solidFill>
                  <a:schemeClr val="bg1"/>
                </a:solidFill>
              </a:rPr>
              <a:t>Успех ребёнка в школе зависит от: психологической готовности ребёнка к школе –это, прежде всего желание получать знания, отнюдь не всегда интересные и привлекательные, и  желание учиться (мотивационная готовность). Но и это ещё не всё. Существует огромная пропасть между «хочу в школу» и «надо учиться работать», без осознания этого « надо» ребёнок не сможет хорошо учиться, даже если перед школой он умеет хорошо читать, писать, считать и так далее.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91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rgbClr val="C00000"/>
                </a:solidFill>
                <a:latin typeface="+mn-lt"/>
              </a:rPr>
              <a:t>Советы родителям будущих первоклассников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• Помогите своему ребёнку овладеть информацией, которая позволит ему не растеряться в </a:t>
            </a:r>
            <a:r>
              <a:rPr lang="ru-RU" b="1" dirty="0" smtClean="0">
                <a:solidFill>
                  <a:schemeClr val="bg1"/>
                </a:solidFill>
              </a:rPr>
              <a:t>обществе.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>
                <a:solidFill>
                  <a:schemeClr val="bg1"/>
                </a:solidFill>
              </a:rPr>
              <a:t>Приучайте ребёнка содержать свои вещи в порядке.</a:t>
            </a:r>
          </a:p>
          <a:p>
            <a:r>
              <a:rPr lang="ru-RU" b="1" dirty="0">
                <a:solidFill>
                  <a:schemeClr val="bg1"/>
                </a:solidFill>
              </a:rPr>
              <a:t>• Не пугайте ребёнка трудностями и неудачами в школе.</a:t>
            </a:r>
          </a:p>
          <a:p>
            <a:r>
              <a:rPr lang="ru-RU" b="1" dirty="0">
                <a:solidFill>
                  <a:schemeClr val="bg1"/>
                </a:solidFill>
              </a:rPr>
              <a:t>• Научите ребёнка правильно реагировать на </a:t>
            </a:r>
            <a:r>
              <a:rPr lang="ru-RU" b="1" dirty="0" smtClean="0">
                <a:solidFill>
                  <a:schemeClr val="bg1"/>
                </a:solidFill>
              </a:rPr>
              <a:t>неудачи.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>
                <a:solidFill>
                  <a:schemeClr val="bg1"/>
                </a:solidFill>
              </a:rPr>
              <a:t>Помогите ребёнку обрести чувство уверенности в себе.</a:t>
            </a:r>
          </a:p>
          <a:p>
            <a:r>
              <a:rPr lang="ru-RU" b="1" dirty="0">
                <a:solidFill>
                  <a:schemeClr val="bg1"/>
                </a:solidFill>
              </a:rPr>
              <a:t>• Приучайте ребёнка к </a:t>
            </a:r>
            <a:r>
              <a:rPr lang="ru-RU" b="1" dirty="0" smtClean="0">
                <a:solidFill>
                  <a:schemeClr val="bg1"/>
                </a:solidFill>
              </a:rPr>
              <a:t>самостоятельности.</a:t>
            </a:r>
            <a:endParaRPr lang="ru-RU" b="1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• </a:t>
            </a:r>
            <a:r>
              <a:rPr lang="ru-RU" b="1" dirty="0">
                <a:solidFill>
                  <a:schemeClr val="bg1"/>
                </a:solidFill>
              </a:rPr>
              <a:t>Учите ребёнка чувствовать и удивляться, поощряйте его любознательность.</a:t>
            </a:r>
          </a:p>
          <a:p>
            <a:r>
              <a:rPr lang="ru-RU" b="1" dirty="0">
                <a:solidFill>
                  <a:schemeClr val="bg1"/>
                </a:solidFill>
              </a:rPr>
              <a:t>• Стремитесь сделать полезным каждое мгновение общения с ребёнком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5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err="1" smtClean="0">
                <a:solidFill>
                  <a:srgbClr val="C00000"/>
                </a:solidFill>
                <a:latin typeface="+mn-lt"/>
              </a:rPr>
              <a:t>Квест</a:t>
            </a:r>
            <a:r>
              <a:rPr lang="ru-RU" sz="4400" dirty="0" smtClean="0">
                <a:solidFill>
                  <a:srgbClr val="C00000"/>
                </a:solidFill>
                <a:latin typeface="+mn-lt"/>
              </a:rPr>
              <a:t>-игра «Готовы ли вы к школе?»</a:t>
            </a:r>
            <a:endParaRPr lang="ru-RU" sz="4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Что такое </a:t>
            </a:r>
            <a:r>
              <a:rPr lang="ru-RU" sz="3600" b="1" dirty="0" err="1">
                <a:solidFill>
                  <a:schemeClr val="bg1"/>
                </a:solidFill>
              </a:rPr>
              <a:t>квест</a:t>
            </a:r>
            <a:r>
              <a:rPr lang="ru-RU" sz="3600" b="1" dirty="0">
                <a:solidFill>
                  <a:schemeClr val="bg1"/>
                </a:solidFill>
              </a:rPr>
              <a:t>? (англ. «</a:t>
            </a:r>
            <a:r>
              <a:rPr lang="ru-RU" sz="3600" b="1" dirty="0" err="1">
                <a:solidFill>
                  <a:schemeClr val="bg1"/>
                </a:solidFill>
              </a:rPr>
              <a:t>guest</a:t>
            </a:r>
            <a:r>
              <a:rPr lang="ru-RU" sz="3600" b="1" dirty="0">
                <a:solidFill>
                  <a:schemeClr val="bg1"/>
                </a:solidFill>
              </a:rPr>
              <a:t>» - поиск). Это разновидность игр, в которых герой проходит по запланированному сюжету, стремясь выполнить какое-то задание. </a:t>
            </a:r>
          </a:p>
        </p:txBody>
      </p:sp>
    </p:spTree>
    <p:extLst>
      <p:ext uri="{BB962C8B-B14F-4D97-AF65-F5344CB8AC3E}">
        <p14:creationId xmlns:p14="http://schemas.microsoft.com/office/powerpoint/2010/main" val="6473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C00000"/>
                </a:solidFill>
              </a:rPr>
              <a:t>Собрать </a:t>
            </a:r>
            <a:r>
              <a:rPr lang="ru-RU" sz="4400" dirty="0">
                <a:solidFill>
                  <a:srgbClr val="C00000"/>
                </a:solidFill>
              </a:rPr>
              <a:t>картинку из </a:t>
            </a:r>
            <a:r>
              <a:rPr lang="ru-RU" sz="4400" dirty="0" smtClean="0">
                <a:solidFill>
                  <a:srgbClr val="C00000"/>
                </a:solidFill>
              </a:rPr>
              <a:t>частей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F:\семинар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28992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Подобрать </a:t>
            </a:r>
            <a:r>
              <a:rPr lang="ru-RU" dirty="0">
                <a:solidFill>
                  <a:srgbClr val="C00000"/>
                </a:solidFill>
                <a:latin typeface="+mn-lt"/>
              </a:rPr>
              <a:t>к словам антонимы: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Широкий-узкий</a:t>
            </a:r>
          </a:p>
          <a:p>
            <a:r>
              <a:rPr lang="ru-RU" b="1" dirty="0">
                <a:solidFill>
                  <a:schemeClr val="bg1"/>
                </a:solidFill>
              </a:rPr>
              <a:t>В</a:t>
            </a:r>
            <a:r>
              <a:rPr lang="ru-RU" b="1" dirty="0" smtClean="0">
                <a:solidFill>
                  <a:schemeClr val="bg1"/>
                </a:solidFill>
              </a:rPr>
              <a:t>ысоки-низкий</a:t>
            </a:r>
          </a:p>
          <a:p>
            <a:r>
              <a:rPr lang="ru-RU" b="1" dirty="0">
                <a:solidFill>
                  <a:schemeClr val="bg1"/>
                </a:solidFill>
              </a:rPr>
              <a:t>Б</a:t>
            </a:r>
            <a:r>
              <a:rPr lang="ru-RU" b="1" dirty="0" smtClean="0">
                <a:solidFill>
                  <a:schemeClr val="bg1"/>
                </a:solidFill>
              </a:rPr>
              <a:t>ольшой-маленький</a:t>
            </a:r>
          </a:p>
          <a:p>
            <a:r>
              <a:rPr lang="ru-RU" b="1" dirty="0">
                <a:solidFill>
                  <a:schemeClr val="bg1"/>
                </a:solidFill>
              </a:rPr>
              <a:t>С</a:t>
            </a:r>
            <a:r>
              <a:rPr lang="ru-RU" b="1" dirty="0" smtClean="0">
                <a:solidFill>
                  <a:schemeClr val="bg1"/>
                </a:solidFill>
              </a:rPr>
              <a:t>ладкий-горький</a:t>
            </a:r>
          </a:p>
          <a:p>
            <a:r>
              <a:rPr lang="ru-RU" b="1" dirty="0">
                <a:solidFill>
                  <a:schemeClr val="bg1"/>
                </a:solidFill>
              </a:rPr>
              <a:t>Г</a:t>
            </a:r>
            <a:r>
              <a:rPr lang="ru-RU" b="1" dirty="0" smtClean="0">
                <a:solidFill>
                  <a:schemeClr val="bg1"/>
                </a:solidFill>
              </a:rPr>
              <a:t>орячий-холодный </a:t>
            </a:r>
          </a:p>
          <a:p>
            <a:r>
              <a:rPr lang="ru-RU" b="1" dirty="0">
                <a:solidFill>
                  <a:schemeClr val="bg1"/>
                </a:solidFill>
              </a:rPr>
              <a:t>Б</a:t>
            </a:r>
            <a:r>
              <a:rPr lang="ru-RU" b="1" dirty="0" smtClean="0">
                <a:solidFill>
                  <a:schemeClr val="bg1"/>
                </a:solidFill>
              </a:rPr>
              <a:t>елый-черный </a:t>
            </a:r>
          </a:p>
          <a:p>
            <a:r>
              <a:rPr lang="ru-RU" b="1" dirty="0">
                <a:solidFill>
                  <a:schemeClr val="bg1"/>
                </a:solidFill>
              </a:rPr>
              <a:t>Т</a:t>
            </a:r>
            <a:r>
              <a:rPr lang="ru-RU" b="1" dirty="0" smtClean="0">
                <a:solidFill>
                  <a:schemeClr val="bg1"/>
                </a:solidFill>
              </a:rPr>
              <a:t>олстый-тонкий</a:t>
            </a:r>
          </a:p>
          <a:p>
            <a:r>
              <a:rPr lang="ru-RU" b="1" dirty="0">
                <a:solidFill>
                  <a:schemeClr val="bg1"/>
                </a:solidFill>
              </a:rPr>
              <a:t>З</a:t>
            </a:r>
            <a:r>
              <a:rPr lang="ru-RU" b="1" dirty="0" smtClean="0">
                <a:solidFill>
                  <a:schemeClr val="bg1"/>
                </a:solidFill>
              </a:rPr>
              <a:t>има-лето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127</TotalTime>
  <Words>772</Words>
  <Application>Microsoft Office PowerPoint</Application>
  <PresentationFormat>Экран (4:3)</PresentationFormat>
  <Paragraphs>126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Родительское собрание в подготовительной группе</vt:lpstr>
      <vt:lpstr>Виды готовности к школе: </vt:lpstr>
      <vt:lpstr>Физическая готовность: </vt:lpstr>
      <vt:lpstr>Интеллектуальная готовность:</vt:lpstr>
      <vt:lpstr>Психологическая готовность</vt:lpstr>
      <vt:lpstr>Советы родителям будущих первоклассников</vt:lpstr>
      <vt:lpstr>Квест-игра «Готовы ли вы к школе?»</vt:lpstr>
      <vt:lpstr>Собрать картинку из частей</vt:lpstr>
      <vt:lpstr>Подобрать к словам антонимы:</vt:lpstr>
      <vt:lpstr>Графический диктант, показать фигуру, которая получилась:</vt:lpstr>
      <vt:lpstr>Расставить знаки в примерах и неравенствах:</vt:lpstr>
      <vt:lpstr>Назвать структуру задачи и решить одну:</vt:lpstr>
      <vt:lpstr>Описать животное десятью прилагательными:</vt:lpstr>
      <vt:lpstr>Вписать цифры, которые потерялись:</vt:lpstr>
      <vt:lpstr>Нарисовать портрет человека</vt:lpstr>
      <vt:lpstr> Обвести по контуру, вырезать и наклеить. </vt:lpstr>
      <vt:lpstr>Отгадать загадки по сказкам:</vt:lpstr>
      <vt:lpstr>Презентация PowerPoint</vt:lpstr>
      <vt:lpstr>Презентация PowerPoint</vt:lpstr>
      <vt:lpstr>Презентация PowerPoint</vt:lpstr>
      <vt:lpstr>Назвать семь плоскостных геометрических фигур</vt:lpstr>
      <vt:lpstr>Собрать головоломку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подготовительной группе</dc:title>
  <dc:creator>ольга</dc:creator>
  <cp:lastModifiedBy>ГРУППА2</cp:lastModifiedBy>
  <cp:revision>9</cp:revision>
  <dcterms:created xsi:type="dcterms:W3CDTF">2021-02-14T09:21:44Z</dcterms:created>
  <dcterms:modified xsi:type="dcterms:W3CDTF">2024-02-05T08:37:38Z</dcterms:modified>
</cp:coreProperties>
</file>