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4" r:id="rId15"/>
    <p:sldId id="269" r:id="rId16"/>
    <p:sldId id="270" r:id="rId17"/>
    <p:sldId id="271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5" autoAdjust="0"/>
    <p:restoredTop sz="94660"/>
  </p:normalViewPr>
  <p:slideViewPr>
    <p:cSldViewPr snapToGrid="0">
      <p:cViewPr varScale="1">
        <p:scale>
          <a:sx n="85" d="100"/>
          <a:sy n="85" d="100"/>
        </p:scale>
        <p:origin x="18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E4EECB-024F-48FA-A2FE-9F8978CAFE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285122D-8AC7-49F7-9058-6987318069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5C637F-6169-4327-998B-DE942F94E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9B21D-FE91-4323-88D8-3FDF4352C80B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0F08C45-F6A7-48CA-95C8-18F0FF62B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EC2340-9894-4307-92DF-0AA23D475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DDBC6-1355-4FA6-A58B-00842855EC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1151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B9990D-256C-4A97-91F2-A9F2983E5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E721600-DCD6-4923-B8BC-FAE6994266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D130FF-CAA9-47E5-A05B-2915DFF59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9B21D-FE91-4323-88D8-3FDF4352C80B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AC59846-CEF5-4761-B4D5-A9E6F4B7D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922103-D7A2-4032-919B-F727A0590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DDBC6-1355-4FA6-A58B-00842855EC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8742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93A2DAD-9D1C-40A4-878B-6FF5042BC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129D0F5-BE39-4613-873A-CE6F61773E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591092-F93E-48E9-97C8-2C709C94F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9B21D-FE91-4323-88D8-3FDF4352C80B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EF88FE-FC5F-4BE4-B2DE-89804248B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6ED7E28-6723-43D3-ACBA-F52E87192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DDBC6-1355-4FA6-A58B-00842855EC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446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62DF33-8C57-49CD-AFB3-D868B9A0B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8781F89-11DF-4893-90D0-1C92632953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D959639-3215-4969-AD39-078AA489D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9B21D-FE91-4323-88D8-3FDF4352C80B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C87FB5-6B90-4AFC-AB4B-1A78950C8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9F65F64-CB63-42B6-88D1-50F57CC5B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DDBC6-1355-4FA6-A58B-00842855EC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7396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F6B2E4-9601-4C0C-8150-30B739339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4BF446-F7E5-4047-AE9B-2EBAA20C57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9710AB5-9560-4779-B4FA-E5B6EE518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9B21D-FE91-4323-88D8-3FDF4352C80B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6AF3CF-CEF8-4356-9385-A574596EA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650846-DE2B-4CE9-A3B5-E5658BFA7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DDBC6-1355-4FA6-A58B-00842855EC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614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B6474B-0B53-4E03-B94A-99B5B4D24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BA46FFF-1F5D-4361-99B3-FE3C74E40E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B121BA9-122A-4CF4-B083-B277DCA333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FADFBC6-0E12-479E-BCAD-1AD242621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9B21D-FE91-4323-88D8-3FDF4352C80B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8F41AB7-2BD6-44CD-985A-C0FA3B398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02D6C11-D2D1-44AD-A944-0BBBC7DE2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DDBC6-1355-4FA6-A58B-00842855EC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8325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8FD0AB-5E71-468E-9967-88B2B8F05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87DBF56-1786-4D81-BAB4-FD079C8CF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E0A01E5-FB3A-49D8-90E0-94BFA0CC33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7547406-2218-490D-91A7-5FD9D2B086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1DC6032-823A-47F5-83ED-2B88F38434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E491C0A-DE87-4094-891B-1621C3DD3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9B21D-FE91-4323-88D8-3FDF4352C80B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BDEA09-CF74-4854-B810-0A8D182E4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80F9AA1-53CB-4255-9CED-44C506E65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DDBC6-1355-4FA6-A58B-00842855EC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8547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F8ABEC-0867-44B4-B28E-36B6CDD09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E2101AE-741F-4281-8CF1-84A835990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9B21D-FE91-4323-88D8-3FDF4352C80B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416A596-763B-45A5-9A51-D7D8F94AF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EA32992-A42B-4784-AFE7-A118D287D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DDBC6-1355-4FA6-A58B-00842855EC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348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F637E9E-13A4-447F-820C-83AE0AD1C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9B21D-FE91-4323-88D8-3FDF4352C80B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BCF2532-6C34-422B-8F98-1B24CE64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8264912-A27C-46EF-9B76-EEEAE2238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DDBC6-1355-4FA6-A58B-00842855EC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272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43A69C-BAFB-4874-9D5E-015FFDE93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526E7D3-0815-4496-80E7-5DDB507E41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4492050-2C6F-4A74-879B-443B0F8050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BCB354C-52AE-4D30-A850-4F206ECE6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9B21D-FE91-4323-88D8-3FDF4352C80B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B619C09-6399-43E7-88A8-E9DE20156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3E2C705-6A6B-4D0D-B07C-C51C60B37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DDBC6-1355-4FA6-A58B-00842855EC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2510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29D2B6-7126-428F-BC07-8F57298BD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39D6386-9A6B-4008-BCA2-D9C7CEFDEF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20D97BF-C8D9-4232-B584-D2FD77619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45B27C-F0BB-48D5-9059-2999F0F02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9B21D-FE91-4323-88D8-3FDF4352C80B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B08DF5-1471-4B2B-B72D-6809C86CD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3AD2A06-72F4-4175-8CCA-1470059EE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DDBC6-1355-4FA6-A58B-00842855EC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009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393937-4A6D-40EF-86AF-06346DEB3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CED55C6-883A-4634-AACE-E838D1F816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A5A63D-AED6-44BB-AF6F-81DB042697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39B21D-FE91-4323-88D8-3FDF4352C80B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305AF80-7DD8-4A63-B81B-889EA7C4CA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0F9515A-2C36-49A1-A6CD-628BF61D32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2DDBC6-1355-4FA6-A58B-00842855EC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328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8.png"/><Relationship Id="rId4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FFF9C50-3582-476B-AF0A-1AEDA07DFF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20B628-80AC-4B82-8444-F06619E4DE51}"/>
              </a:ext>
            </a:extLst>
          </p:cNvPr>
          <p:cNvSpPr txBox="1"/>
          <p:nvPr/>
        </p:nvSpPr>
        <p:spPr>
          <a:xfrm>
            <a:off x="2303362" y="1076446"/>
            <a:ext cx="7800758" cy="4935555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ru-RU" sz="9600" dirty="0">
                <a:solidFill>
                  <a:srgbClr val="FF0000"/>
                </a:solidFill>
                <a:latin typeface="Georgia Pro Cond Black" panose="02040A06050405020203" pitchFamily="18" charset="0"/>
              </a:rPr>
              <a:t>Моя Родина - Россия!</a:t>
            </a:r>
          </a:p>
        </p:txBody>
      </p:sp>
    </p:spTree>
    <p:extLst>
      <p:ext uri="{BB962C8B-B14F-4D97-AF65-F5344CB8AC3E}">
        <p14:creationId xmlns:p14="http://schemas.microsoft.com/office/powerpoint/2010/main" val="21053222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57ACB9A-82C9-44E1-AAF9-399F69A036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FA9A28-4A26-4E43-B64D-112CDDC45D94}"/>
              </a:ext>
            </a:extLst>
          </p:cNvPr>
          <p:cNvSpPr txBox="1"/>
          <p:nvPr/>
        </p:nvSpPr>
        <p:spPr>
          <a:xfrm>
            <a:off x="7744178" y="211666"/>
            <a:ext cx="3759200" cy="65239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Одна из башен в стене называется Спасской. Главная башня Кремля. На вершине Спасской башни располагается красная звезда. Это один из символов нашей страны. А еще на Спасской башне расположены главные часы России – куранты. Это самые большие и точные часы нашей страны.</a:t>
            </a:r>
            <a:endParaRPr lang="ru-RU" sz="2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21FB347-7956-49A1-9752-8F2A73938C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172"/>
          <a:stretch/>
        </p:blipFill>
        <p:spPr>
          <a:xfrm>
            <a:off x="1190978" y="211666"/>
            <a:ext cx="4572000" cy="6434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486004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DEBA61E-F324-486D-BFAA-14B3152D9B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" y="-96838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CF55B05-14E7-4D56-85F0-7D94C58DFE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1948" y="998184"/>
            <a:ext cx="7816496" cy="55155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72FC877-899F-49E0-87DC-6C0409FD0B77}"/>
              </a:ext>
            </a:extLst>
          </p:cNvPr>
          <p:cNvSpPr txBox="1"/>
          <p:nvPr/>
        </p:nvSpPr>
        <p:spPr>
          <a:xfrm>
            <a:off x="1478844" y="96838"/>
            <a:ext cx="92230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</a:t>
            </a:r>
            <a:r>
              <a:rPr lang="ru-RU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еред вами «Царь пушка» - всем пушкам пушка. Свидетельство военной мощи. 400 лет назад ее отлил мастер Андрей Чохов.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1810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FA8DFAC-E48E-454D-AAF0-AA06FE698E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2B0E73F-CB18-471B-8DAA-DC8319725C61}"/>
              </a:ext>
            </a:extLst>
          </p:cNvPr>
          <p:cNvSpPr txBox="1"/>
          <p:nvPr/>
        </p:nvSpPr>
        <p:spPr>
          <a:xfrm>
            <a:off x="836958" y="733777"/>
            <a:ext cx="4231753" cy="4380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Рядом находится «Царь колокол». Нет на свете колокола больше его. Он весит 200 тонн. Его сделали отец и сын Моторины 300 с лишним лет назад.</a:t>
            </a:r>
            <a:endParaRPr lang="ru-RU" sz="3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7DD62B9-8905-4769-BDBC-70F85D24BE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280"/>
          <a:stretch/>
        </p:blipFill>
        <p:spPr>
          <a:xfrm>
            <a:off x="6088323" y="146755"/>
            <a:ext cx="5084064" cy="65644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391283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631279C-1301-428E-B550-4C143984AF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2DFD4A1-615A-4ECC-946A-208B5424E0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" t="10700" r="-879" b="-4280"/>
          <a:stretch/>
        </p:blipFill>
        <p:spPr>
          <a:xfrm>
            <a:off x="846032" y="440267"/>
            <a:ext cx="10274157" cy="64177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820180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3BCD61F-7A5F-496B-85CB-BA41A6CDC2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B8952FE-0836-4B03-906F-55B191BE13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022" y="666044"/>
            <a:ext cx="7642578" cy="54525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565542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1614DB3-EC5B-4E4A-AE11-1BD3AEDF10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5428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1733C52-1912-4350-B189-748CC98270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37" b="36625"/>
          <a:stretch/>
        </p:blipFill>
        <p:spPr>
          <a:xfrm>
            <a:off x="0" y="-1"/>
            <a:ext cx="12192000" cy="694266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A853A5C-1DB7-456D-A6DB-99358BCA3C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472" b="86016" l="7379" r="92149">
                        <a14:foregroundMark x1="22019" y1="50832" x2="12810" y2="77858"/>
                        <a14:foregroundMark x1="48347" y1="70699" x2="75502" y2="71310"/>
                        <a14:foregroundMark x1="52243" y1="75194" x2="66883" y2="76693"/>
                        <a14:foregroundMark x1="81051" y1="66482" x2="78985" y2="69589"/>
                        <a14:foregroundMark x1="45868" y1="67814" x2="47107" y2="72642"/>
                        <a14:backgroundMark x1="44274" y1="29190" x2="17710" y2="37125"/>
                        <a14:backgroundMark x1="83530" y1="29745" x2="86364" y2="48502"/>
                        <a14:backgroundMark x1="52479" y1="45006" x2="55549" y2="47558"/>
                        <a14:backgroundMark x1="72019" y1="44839" x2="71370" y2="48724"/>
                        <a14:backgroundMark x1="72609" y1="42730" x2="71783" y2="45616"/>
                        <a14:backgroundMark x1="72609" y1="41953" x2="72609" y2="42730"/>
                        <a14:backgroundMark x1="8914" y1="65705" x2="9327" y2="751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00" t="25021" r="7624" b="14403"/>
          <a:stretch/>
        </p:blipFill>
        <p:spPr>
          <a:xfrm>
            <a:off x="3369733" y="1611489"/>
            <a:ext cx="5452533" cy="4154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2840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3FD50D7-155E-4E81-B015-21573F5FF7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9D00A9-38C9-4CBA-A58C-1F811AEF3AE3}"/>
              </a:ext>
            </a:extLst>
          </p:cNvPr>
          <p:cNvSpPr txBox="1"/>
          <p:nvPr/>
        </p:nvSpPr>
        <p:spPr>
          <a:xfrm>
            <a:off x="3239911" y="790222"/>
            <a:ext cx="6254045" cy="5318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Берегите Россию,</a:t>
            </a:r>
            <a:endParaRPr lang="ru-RU" sz="3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Без нее нам не жить.</a:t>
            </a:r>
            <a:endParaRPr lang="ru-RU" sz="3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Берегите ее, чтобы вечно ей быть.</a:t>
            </a:r>
            <a:endParaRPr lang="ru-RU" sz="3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Нашей правдой и силой,</a:t>
            </a:r>
            <a:endParaRPr lang="ru-RU" sz="3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Всею нашей судьбой.</a:t>
            </a:r>
            <a:endParaRPr lang="ru-RU" sz="3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Берегите Россию – нет России другой.</a:t>
            </a:r>
            <a:endParaRPr lang="ru-RU" sz="3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1179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1DFFA29-D9B1-4807-8319-A6165CC2653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0E5A258-983E-48BA-9B35-8CFD38154D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67" y="180623"/>
            <a:ext cx="6355645" cy="6141156"/>
          </a:xfrm>
          <a:prstGeom prst="rect">
            <a:avLst/>
          </a:prstGeom>
        </p:spPr>
      </p:pic>
      <p:sp>
        <p:nvSpPr>
          <p:cNvPr id="4" name="Звезда: 4 точки 3">
            <a:extLst>
              <a:ext uri="{FF2B5EF4-FFF2-40B4-BE49-F238E27FC236}">
                <a16:creationId xmlns:a16="http://schemas.microsoft.com/office/drawing/2014/main" id="{99DE835C-1CEA-4599-898B-2BE1AC440C5B}"/>
              </a:ext>
            </a:extLst>
          </p:cNvPr>
          <p:cNvSpPr/>
          <p:nvPr/>
        </p:nvSpPr>
        <p:spPr>
          <a:xfrm>
            <a:off x="1128889" y="609600"/>
            <a:ext cx="654755" cy="632178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везда: 4 точки 5">
            <a:extLst>
              <a:ext uri="{FF2B5EF4-FFF2-40B4-BE49-F238E27FC236}">
                <a16:creationId xmlns:a16="http://schemas.microsoft.com/office/drawing/2014/main" id="{7E35E802-F2F6-4C60-80B4-07083066C175}"/>
              </a:ext>
            </a:extLst>
          </p:cNvPr>
          <p:cNvSpPr/>
          <p:nvPr/>
        </p:nvSpPr>
        <p:spPr>
          <a:xfrm>
            <a:off x="1411111" y="4255911"/>
            <a:ext cx="891822" cy="1343378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везда: 4 точки 6">
            <a:extLst>
              <a:ext uri="{FF2B5EF4-FFF2-40B4-BE49-F238E27FC236}">
                <a16:creationId xmlns:a16="http://schemas.microsoft.com/office/drawing/2014/main" id="{8623C557-85B1-4F1E-896B-2616B8B2BADF}"/>
              </a:ext>
            </a:extLst>
          </p:cNvPr>
          <p:cNvSpPr/>
          <p:nvPr/>
        </p:nvSpPr>
        <p:spPr>
          <a:xfrm>
            <a:off x="9855200" y="2370667"/>
            <a:ext cx="699911" cy="790222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везда: 4 точки 7">
            <a:extLst>
              <a:ext uri="{FF2B5EF4-FFF2-40B4-BE49-F238E27FC236}">
                <a16:creationId xmlns:a16="http://schemas.microsoft.com/office/drawing/2014/main" id="{EBFB89CA-58EB-43E5-885E-1B3E6BDA792E}"/>
              </a:ext>
            </a:extLst>
          </p:cNvPr>
          <p:cNvSpPr/>
          <p:nvPr/>
        </p:nvSpPr>
        <p:spPr>
          <a:xfrm>
            <a:off x="11401778" y="5712178"/>
            <a:ext cx="699911" cy="1145822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везда: 4 точки 8">
            <a:extLst>
              <a:ext uri="{FF2B5EF4-FFF2-40B4-BE49-F238E27FC236}">
                <a16:creationId xmlns:a16="http://schemas.microsoft.com/office/drawing/2014/main" id="{FBAB9DE5-2D49-44AD-8C93-F57DC6808F61}"/>
              </a:ext>
            </a:extLst>
          </p:cNvPr>
          <p:cNvSpPr/>
          <p:nvPr/>
        </p:nvSpPr>
        <p:spPr>
          <a:xfrm>
            <a:off x="11401778" y="417689"/>
            <a:ext cx="112889" cy="191911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везда: 4 точки 9">
            <a:extLst>
              <a:ext uri="{FF2B5EF4-FFF2-40B4-BE49-F238E27FC236}">
                <a16:creationId xmlns:a16="http://schemas.microsoft.com/office/drawing/2014/main" id="{44E7AD35-11FA-41EB-9AAC-2D3F652BDB35}"/>
              </a:ext>
            </a:extLst>
          </p:cNvPr>
          <p:cNvSpPr/>
          <p:nvPr/>
        </p:nvSpPr>
        <p:spPr>
          <a:xfrm>
            <a:off x="9719733" y="4865511"/>
            <a:ext cx="135467" cy="259645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Звезда: 4 точки 10">
            <a:extLst>
              <a:ext uri="{FF2B5EF4-FFF2-40B4-BE49-F238E27FC236}">
                <a16:creationId xmlns:a16="http://schemas.microsoft.com/office/drawing/2014/main" id="{16C8B84F-0F74-4E89-9845-BFBF414766F9}"/>
              </a:ext>
            </a:extLst>
          </p:cNvPr>
          <p:cNvSpPr/>
          <p:nvPr/>
        </p:nvSpPr>
        <p:spPr>
          <a:xfrm>
            <a:off x="677333" y="2810933"/>
            <a:ext cx="248356" cy="259645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Звезда: 4 точки 11">
            <a:extLst>
              <a:ext uri="{FF2B5EF4-FFF2-40B4-BE49-F238E27FC236}">
                <a16:creationId xmlns:a16="http://schemas.microsoft.com/office/drawing/2014/main" id="{2D20ABB2-35C9-4DE3-8E3D-D62EC1DE452A}"/>
              </a:ext>
            </a:extLst>
          </p:cNvPr>
          <p:cNvSpPr/>
          <p:nvPr/>
        </p:nvSpPr>
        <p:spPr>
          <a:xfrm>
            <a:off x="9335911" y="338667"/>
            <a:ext cx="293511" cy="711200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Звезда: 4 точки 12">
            <a:extLst>
              <a:ext uri="{FF2B5EF4-FFF2-40B4-BE49-F238E27FC236}">
                <a16:creationId xmlns:a16="http://schemas.microsoft.com/office/drawing/2014/main" id="{C53B6C95-339E-4912-9EC3-9B7ABE7027D8}"/>
              </a:ext>
            </a:extLst>
          </p:cNvPr>
          <p:cNvSpPr/>
          <p:nvPr/>
        </p:nvSpPr>
        <p:spPr>
          <a:xfrm>
            <a:off x="3059289" y="180623"/>
            <a:ext cx="203200" cy="237066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Звезда: 4 точки 13">
            <a:extLst>
              <a:ext uri="{FF2B5EF4-FFF2-40B4-BE49-F238E27FC236}">
                <a16:creationId xmlns:a16="http://schemas.microsoft.com/office/drawing/2014/main" id="{37C029EB-FD83-429F-87C8-BB93924E9D8D}"/>
              </a:ext>
            </a:extLst>
          </p:cNvPr>
          <p:cNvSpPr/>
          <p:nvPr/>
        </p:nvSpPr>
        <p:spPr>
          <a:xfrm>
            <a:off x="8602133" y="6248400"/>
            <a:ext cx="225779" cy="254002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91085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B680A9C-23A9-4B24-B6A5-08E3127754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E672BD1-2C0E-4269-B9DC-F85E863B0C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18"/>
          <a:stretch/>
        </p:blipFill>
        <p:spPr>
          <a:xfrm>
            <a:off x="564444" y="609247"/>
            <a:ext cx="8511823" cy="563950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3BEC71-CCF0-405A-83CC-D0F1F9AC8F0F}"/>
              </a:ext>
            </a:extLst>
          </p:cNvPr>
          <p:cNvSpPr txBox="1"/>
          <p:nvPr/>
        </p:nvSpPr>
        <p:spPr>
          <a:xfrm>
            <a:off x="9437511" y="609600"/>
            <a:ext cx="208844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FFFF00"/>
                </a:solidFill>
                <a:latin typeface="Georgia Pro Cond" panose="02040506050405020303" pitchFamily="18" charset="0"/>
              </a:rPr>
              <a:t>Мы живем в стране, у которой удивительно красивое имя – Россия.</a:t>
            </a:r>
          </a:p>
          <a:p>
            <a:r>
              <a:rPr lang="ru-RU" sz="2800" dirty="0">
                <a:solidFill>
                  <a:srgbClr val="FFFF00"/>
                </a:solidFill>
                <a:latin typeface="Georgia Pro Cond" panose="02040506050405020303" pitchFamily="18" charset="0"/>
              </a:rPr>
              <a:t>Россия самая большая страна в мире.</a:t>
            </a:r>
          </a:p>
        </p:txBody>
      </p:sp>
    </p:spTree>
    <p:extLst>
      <p:ext uri="{BB962C8B-B14F-4D97-AF65-F5344CB8AC3E}">
        <p14:creationId xmlns:p14="http://schemas.microsoft.com/office/powerpoint/2010/main" val="39873947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6FD4BA8-1599-4601-BE71-95A90DBA0C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47F139E-47AF-421F-94B6-6DF49CF186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658" y="428978"/>
            <a:ext cx="5191125" cy="5686425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1BEDBC-C92D-4A69-AA6C-4A7A6C217313}"/>
              </a:ext>
            </a:extLst>
          </p:cNvPr>
          <p:cNvSpPr txBox="1"/>
          <p:nvPr/>
        </p:nvSpPr>
        <p:spPr>
          <a:xfrm>
            <a:off x="7902222" y="451556"/>
            <a:ext cx="344311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FFFF00"/>
                </a:solidFill>
                <a:latin typeface="Georgia Pro Cond" panose="02040506050405020303" pitchFamily="18" charset="0"/>
              </a:rPr>
              <a:t>Герб России - двуглавый орел – символ мудрости и бесстрашия, ума и великодушия. Он зорко смотрит по сторонам, охраняя Россию от неприятеля.</a:t>
            </a:r>
          </a:p>
        </p:txBody>
      </p:sp>
    </p:spTree>
    <p:extLst>
      <p:ext uri="{BB962C8B-B14F-4D97-AF65-F5344CB8AC3E}">
        <p14:creationId xmlns:p14="http://schemas.microsoft.com/office/powerpoint/2010/main" val="22438071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EF18B0B-0866-46E8-83CE-FB8F581E2F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9ECC0A2-54C1-469C-ACDF-FDDEB0FD9A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b="19012"/>
          <a:stretch/>
        </p:blipFill>
        <p:spPr>
          <a:xfrm>
            <a:off x="125914" y="166511"/>
            <a:ext cx="2910797" cy="212513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0D4B532-3809-4680-BD93-BADEA017E0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66" b="27901"/>
          <a:stretch/>
        </p:blipFill>
        <p:spPr>
          <a:xfrm>
            <a:off x="3165232" y="156632"/>
            <a:ext cx="3066236" cy="439137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73E95CD-E31D-4107-A075-031F8289455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7" b="60987"/>
          <a:stretch/>
        </p:blipFill>
        <p:spPr>
          <a:xfrm>
            <a:off x="6314615" y="156632"/>
            <a:ext cx="2981568" cy="214488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CB69986-6978-4B42-B948-B14DAA2557B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7" t="37572" r="9630" b="32511"/>
          <a:stretch/>
        </p:blipFill>
        <p:spPr>
          <a:xfrm>
            <a:off x="9396155" y="166511"/>
            <a:ext cx="2698478" cy="205175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A343C25-EA6E-4E66-96A1-28161D8FB90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81" b="23786"/>
          <a:stretch/>
        </p:blipFill>
        <p:spPr>
          <a:xfrm>
            <a:off x="125914" y="2379133"/>
            <a:ext cx="2910797" cy="439137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C13D4AD-535F-4320-89D6-646C13E8D4B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8" b="53087"/>
          <a:stretch/>
        </p:blipFill>
        <p:spPr>
          <a:xfrm>
            <a:off x="3162625" y="4625622"/>
            <a:ext cx="3165231" cy="214488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384E350-198D-4385-9DB0-D66B2DBD5BF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9" t="4773" r="4396" b="62470"/>
          <a:stretch/>
        </p:blipFill>
        <p:spPr>
          <a:xfrm>
            <a:off x="6498273" y="4548010"/>
            <a:ext cx="2797909" cy="224648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93D4F1A-2C27-44B1-87F3-73ECD593C2D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3" t="13333" r="3127" b="55391"/>
          <a:stretch/>
        </p:blipFill>
        <p:spPr>
          <a:xfrm>
            <a:off x="6314614" y="2411591"/>
            <a:ext cx="2882577" cy="207291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4138F4B-C26B-462A-9551-695002F41B5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7" t="17448" r="7119" b="19671"/>
          <a:stretch/>
        </p:blipFill>
        <p:spPr>
          <a:xfrm>
            <a:off x="9367608" y="2458153"/>
            <a:ext cx="2698478" cy="4312356"/>
          </a:xfrm>
          <a:prstGeom prst="rect">
            <a:avLst/>
          </a:prstGeom>
        </p:spPr>
      </p:pic>
      <p:sp>
        <p:nvSpPr>
          <p:cNvPr id="2" name="Знак ''минус'' 1">
            <a:extLst>
              <a:ext uri="{FF2B5EF4-FFF2-40B4-BE49-F238E27FC236}">
                <a16:creationId xmlns:a16="http://schemas.microsoft.com/office/drawing/2014/main" id="{95FB78A4-4E41-4CE6-85D4-FA8E18D34FCC}"/>
              </a:ext>
            </a:extLst>
          </p:cNvPr>
          <p:cNvSpPr/>
          <p:nvPr/>
        </p:nvSpPr>
        <p:spPr>
          <a:xfrm>
            <a:off x="2551289" y="2291644"/>
            <a:ext cx="4255911" cy="63501"/>
          </a:xfrm>
          <a:prstGeom prst="mathMinus">
            <a:avLst/>
          </a:prstGeom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Знак ''минус'' 12">
            <a:extLst>
              <a:ext uri="{FF2B5EF4-FFF2-40B4-BE49-F238E27FC236}">
                <a16:creationId xmlns:a16="http://schemas.microsoft.com/office/drawing/2014/main" id="{607368FB-BAA0-41E7-ADF1-400FE0ED757B}"/>
              </a:ext>
            </a:extLst>
          </p:cNvPr>
          <p:cNvSpPr/>
          <p:nvPr/>
        </p:nvSpPr>
        <p:spPr>
          <a:xfrm>
            <a:off x="-417688" y="4544061"/>
            <a:ext cx="4020144" cy="45719"/>
          </a:xfrm>
          <a:prstGeom prst="mathMinus">
            <a:avLst/>
          </a:prstGeom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Знак ''минус'' 13">
            <a:extLst>
              <a:ext uri="{FF2B5EF4-FFF2-40B4-BE49-F238E27FC236}">
                <a16:creationId xmlns:a16="http://schemas.microsoft.com/office/drawing/2014/main" id="{BCE63268-C8A8-4F85-8928-1B7988B74903}"/>
              </a:ext>
            </a:extLst>
          </p:cNvPr>
          <p:cNvSpPr/>
          <p:nvPr/>
        </p:nvSpPr>
        <p:spPr>
          <a:xfrm>
            <a:off x="8884356" y="4625622"/>
            <a:ext cx="3725332" cy="45719"/>
          </a:xfrm>
          <a:prstGeom prst="mathMinus">
            <a:avLst/>
          </a:prstGeom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45427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CBE8D03-0530-4FFF-938A-9566FC874E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689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6F083A8-8455-481E-94D2-21FF130E9C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7" t="37572" r="9630" b="37764"/>
          <a:stretch/>
        </p:blipFill>
        <p:spPr>
          <a:xfrm>
            <a:off x="4256265" y="1129248"/>
            <a:ext cx="7450666" cy="3815644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6E1C019-6EA4-4D6F-B7E6-DF1FBB92852C}"/>
              </a:ext>
            </a:extLst>
          </p:cNvPr>
          <p:cNvSpPr txBox="1"/>
          <p:nvPr/>
        </p:nvSpPr>
        <p:spPr>
          <a:xfrm>
            <a:off x="4256265" y="5373511"/>
            <a:ext cx="745066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Georgia Pro Cond" panose="02040506050405020303" pitchFamily="18" charset="0"/>
              </a:rPr>
              <a:t>Белая полоска – это мир и чистота. Синяя полоска – это небо, верность. Красная полоска – это цвет отваги, мужества и героизма.</a:t>
            </a:r>
          </a:p>
        </p:txBody>
      </p:sp>
      <p:pic>
        <p:nvPicPr>
          <p:cNvPr id="5" name="A3063721">
            <a:hlinkClick r:id="" action="ppaction://media"/>
            <a:extLst>
              <a:ext uri="{FF2B5EF4-FFF2-40B4-BE49-F238E27FC236}">
                <a16:creationId xmlns:a16="http://schemas.microsoft.com/office/drawing/2014/main" id="{6DEAA266-40BE-4578-80FA-1739047255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97331" y="203200"/>
            <a:ext cx="609600" cy="6096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8290546-2DE3-470C-9C10-ED4C70C5CF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203200"/>
            <a:ext cx="3466397" cy="22013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EB88910-D679-4895-AF8C-291ED53346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535061"/>
            <a:ext cx="3466397" cy="24098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1331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9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392926A-67A4-441B-9B25-AA093B3B94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7DB9F29-B185-4ADC-BB6E-FF6B24F5B8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133" y="420511"/>
            <a:ext cx="3990093" cy="60169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247529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3AFD3A6-9B53-4F9F-B2E6-253AF06954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47C0530-6AAC-44B1-AD50-F0FBBE501321}"/>
              </a:ext>
            </a:extLst>
          </p:cNvPr>
          <p:cNvSpPr txBox="1"/>
          <p:nvPr/>
        </p:nvSpPr>
        <p:spPr>
          <a:xfrm>
            <a:off x="8410222" y="383822"/>
            <a:ext cx="3397956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Красная площадь - это главная площадь нашей страны.  Площадь, вымощенная брусчаткой, является пешеходной зоной. Автомобильное движение по площади запрещено. Здесь можно гулять только пешком. Почему она называется красной? В старину все красивое и дорогое называлось словом – красное: красна девица, красна изба. А в Москве Красная – площадь. Каждый гость столицы стремится побывать там. Она самая древняя, красивая и большая. На Красной площади проходят торжественные концерты, собрания, военные парады. Здесь расположены самые важные государственные здания, музеи, храмы.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4111DB5-3FBE-4BED-B4AF-117864A494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67" y="313266"/>
            <a:ext cx="8139288" cy="62314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633759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F9D9753-2CBF-43C9-A790-12B50B919C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1717E9-91D1-4A86-B0DD-F028F3E1C49C}"/>
              </a:ext>
            </a:extLst>
          </p:cNvPr>
          <p:cNvSpPr txBox="1"/>
          <p:nvPr/>
        </p:nvSpPr>
        <p:spPr>
          <a:xfrm>
            <a:off x="8636000" y="259644"/>
            <a:ext cx="3070578" cy="5412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Красной площади расположен Кремль. Кремль является древней частью города Москвы. Он имеет 20 башен соединенных стеной между собой, на которой находятся зубцы. Каждая башня имеет свое название. В древние времена Кремль построили для того, чтобы защищаться от врагов за надежными высокими стенами московской крепости. В Кремле работает правительство Российской федерации и наш президент, которые руководят жизнью нашей страны. </a:t>
            </a:r>
            <a:endParaRPr lang="ru-RU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9DFC552-D04E-43ED-9F21-63E4481D85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26" b="35968"/>
          <a:stretch/>
        </p:blipFill>
        <p:spPr>
          <a:xfrm>
            <a:off x="180622" y="361242"/>
            <a:ext cx="8353778" cy="5870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4146103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378</Words>
  <Application>Microsoft Office PowerPoint</Application>
  <PresentationFormat>Широкоэкранный</PresentationFormat>
  <Paragraphs>16</Paragraphs>
  <Slides>17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Georgia Pro Cond</vt:lpstr>
      <vt:lpstr>Georgia Pro Cond Black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Галина Дятлова</dc:creator>
  <cp:lastModifiedBy>Галина Дятлова</cp:lastModifiedBy>
  <cp:revision>8</cp:revision>
  <dcterms:created xsi:type="dcterms:W3CDTF">2023-03-17T13:03:36Z</dcterms:created>
  <dcterms:modified xsi:type="dcterms:W3CDTF">2023-03-24T00:26:42Z</dcterms:modified>
</cp:coreProperties>
</file>