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60" r:id="rId5"/>
    <p:sldId id="291" r:id="rId6"/>
    <p:sldId id="290" r:id="rId7"/>
    <p:sldId id="276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85" r:id="rId17"/>
    <p:sldId id="286" r:id="rId18"/>
    <p:sldId id="287" r:id="rId19"/>
    <p:sldId id="28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DDE4F-614C-4E15-AF5B-1A101FA93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4DB1D4-674D-4387-BA47-667897FB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4C659-AED3-4673-A7DF-1462825B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53B7E-BD14-4D22-9C5A-0BCBC67F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5C6627-3E89-471C-AFB0-51F2B155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2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F340-0B35-4042-B663-7966CC20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D5F8DA-521D-4D8A-8EEB-5C6B15751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75B2B-01B5-4F68-A5B2-1D27B64F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F46DA-25C3-45ED-9ACB-3BAA8307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0E2BD-C105-4778-A7F2-468EE308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8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FC3E25-6207-4957-A662-4E68587C7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36AF85-465B-43BD-BB76-A35C853CE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98B53-7D76-436D-9BD0-A3063829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FBBA56-2304-4A60-879C-C84CF0C6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4A865-6A60-47B4-9F65-040F73DC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5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06B48-B47D-4612-BE4C-39295F23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C7CEF-F883-4696-9B82-B67C0797F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27E0A-F874-400F-8DB1-FA806DCF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48DAD-ACEF-4A9F-B35B-EFD355AA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1411C-942F-4A82-939F-E157F117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5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55688-16BC-4E22-83C2-EBB7B7F2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56C7B-D724-4A66-B6E2-E34ED6D92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C73BF-6F2C-41D0-9A85-73F4DF79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A3D2C-BF7C-4E56-A017-06EA09A5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31DC8-F521-47D2-8844-AD9C0732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4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8B46-B10A-47FC-B6D8-F6E40471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F9B51-57CE-4AE6-9B64-FBE509B88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CFDB5F-8165-46FA-A85B-85638B618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9CB368-1E56-4611-B754-330000D8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7DEF4B-1B13-4A79-A83B-C0C47B72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B3AFF5-5350-45B6-BF6C-A354D3FD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5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5E4FC-E81F-4CEC-B0E1-0588E9BD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E06039-538E-4042-95C6-83010C534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1F9197-772B-4402-A6CF-F85E0CA4C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30F87B-6B1F-4DF3-92AA-B826093E3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82592C-6550-4401-BA6B-38EC14000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FFC7AD-7D2B-4867-9425-BAF5202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EA2E83-36E2-4422-9C0D-BDCAA107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3B9318-EF7E-4AE4-99CB-5C8A24968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8E706-8CE3-41E4-BD2C-410DFB76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150EE9-C714-46DC-BF60-AA0C2FB5C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48DB9E-5717-4C00-8634-E720880C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9175AD-CC73-4FA2-AC14-055723D1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8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8C6ACA-D566-45B2-9533-ACD0282D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8D81A6-3D8D-47BD-9D90-187195D6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07B283-D54A-4F74-8847-804B374D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5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582C3-DD57-4BD5-BB71-150414D0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C94C39-663D-4B84-A98F-EDB23CC02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1DA9F-17A8-49FA-9E41-6389662A9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E70BD-202E-40DB-8B28-C75D3B2E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ACBAF-86C7-4CA8-9977-2461AA1F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CFDABF-9407-42A8-99E0-B997522B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59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CAFF7-F812-4AFD-BE29-C1CE2DB2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B20B07-550F-4980-8E7B-52DB2934D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ABC0DD-1982-4BCF-A5EF-BF8B4B99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CDB379-616A-4206-A221-04C7E25D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D953F-2819-4194-93AF-B82FE3F7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77AE35-CF6C-42B5-B26B-9A3BF075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AAFD3-B09D-4FED-92B8-CA22830F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A5BE33-B828-4FE0-85BE-CF1DF36C8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1632-5BC4-4539-93BB-295801539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0AE7-ABA4-471F-A77F-B9E674992F2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D79F0-09F3-457F-982B-90BD568B4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0ACA90-34E3-4DF4-A3DE-5F7381BEB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F678-A070-4DAA-8010-97A12A341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8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5F20C-B1CA-43E1-A87C-0AA0A7633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AAD8D-B5AB-4F4A-95FC-F21B9468F2E8}"/>
              </a:ext>
            </a:extLst>
          </p:cNvPr>
          <p:cNvSpPr txBox="1"/>
          <p:nvPr/>
        </p:nvSpPr>
        <p:spPr>
          <a:xfrm>
            <a:off x="350196" y="389106"/>
            <a:ext cx="11388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/>
                <a:latin typeface="Verdana Pro Cond SemiBold" panose="020B0706030504040204" pitchFamily="34" charset="0"/>
                <a:ea typeface="Times New Roman" panose="02020603050405020304" pitchFamily="18" charset="0"/>
              </a:rPr>
              <a:t>Мастер-класс для родителей</a:t>
            </a:r>
            <a:endParaRPr lang="ru-RU" sz="3200" dirty="0">
              <a:solidFill>
                <a:srgbClr val="C00000"/>
              </a:solidFill>
              <a:effectLst/>
              <a:latin typeface="Verdana Pro Cond SemiBold" panose="020B070603050404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/>
                <a:latin typeface="Verdana Pro Cond SemiBold" panose="020B0706030504040204" pitchFamily="34" charset="0"/>
                <a:ea typeface="Times New Roman" panose="02020603050405020304" pitchFamily="18" charset="0"/>
              </a:rPr>
              <a:t>«Использование метода мнемотехники с детьми при заучивании стихотворений и рассказывании сказок»</a:t>
            </a:r>
            <a:endParaRPr lang="ru-RU" sz="3200" dirty="0">
              <a:solidFill>
                <a:srgbClr val="C00000"/>
              </a:solidFill>
              <a:effectLst/>
              <a:latin typeface="Verdana Pro Cond SemiBold" panose="020B0706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3E07FF-7916-43EC-9E4C-BA4AE1704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98" y="2198451"/>
            <a:ext cx="8016046" cy="3976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30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8C184-9F02-4C0C-BB39-21E37F6D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C7D6A7-445D-4BF6-9D38-96B17CAFEDD8}"/>
              </a:ext>
            </a:extLst>
          </p:cNvPr>
          <p:cNvSpPr/>
          <p:nvPr/>
        </p:nvSpPr>
        <p:spPr>
          <a:xfrm>
            <a:off x="591671" y="672354"/>
            <a:ext cx="10623176" cy="23323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Мнемотаблица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схема, в которой заложена определенная информация. На каждое слово или маленькое словосочетание придумывается картинка (изображение), т.е. весь текст зарисовывается схематично, глядя на эти схемы-рисунки, ребенок легко запоминает информацию. 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18D62-FCB1-457B-8F26-D2D63E71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9038"/>
            <a:ext cx="5118846" cy="293660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08787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0CA078-77D8-42BD-A430-05F801155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3A85D-479F-43F1-B0E0-222EF796D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2507449"/>
            <a:ext cx="5853953" cy="36690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9C3808-7928-4DD9-B9CC-E2235491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12" y="2507449"/>
            <a:ext cx="5362575" cy="35337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1775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970344-468D-468A-BFC4-3DC3B25D1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C696A-29D9-46FF-BE46-1F790A216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42" y="726141"/>
            <a:ext cx="8041340" cy="55401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830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AE884-F116-489D-8E14-CD809AF8E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213E70-7629-4745-8754-E1710303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24" y="403411"/>
            <a:ext cx="9197788" cy="60511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889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6A631-F3AB-4190-A03B-0E5CAF58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F0C467-B325-482D-A2CE-7E7E81351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1" y="322730"/>
            <a:ext cx="6032405" cy="57225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149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1B29B-1223-4C60-9B07-2424A35B8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7047B3-EAC6-44C8-A615-F9611773E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05" y="268940"/>
            <a:ext cx="6507536" cy="618564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1657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C5DB4A-6CC8-422C-84C0-6C5C33C82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29C3CC-B70D-475B-89A3-C3FF0497D7A6}"/>
              </a:ext>
            </a:extLst>
          </p:cNvPr>
          <p:cNvSpPr txBox="1"/>
          <p:nvPr/>
        </p:nvSpPr>
        <p:spPr>
          <a:xfrm>
            <a:off x="4260714" y="408562"/>
            <a:ext cx="4956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Constantia" panose="02030602050306030303" pitchFamily="18" charset="0"/>
              </a:rPr>
              <a:t>Отгадай</a:t>
            </a:r>
            <a:r>
              <a:rPr lang="ru-RU" sz="3600" dirty="0">
                <a:latin typeface="Constantia" panose="02030602050306030303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Constantia" panose="02030602050306030303" pitchFamily="18" charset="0"/>
              </a:rPr>
              <a:t>загадку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548A0F-1470-4B0E-8C6F-26EA66B7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241"/>
          <a:stretch/>
        </p:blipFill>
        <p:spPr>
          <a:xfrm>
            <a:off x="992222" y="1886887"/>
            <a:ext cx="4345019" cy="4139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5F7B03-73CA-44CA-8906-EADC7F094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2" r="50000"/>
          <a:stretch/>
        </p:blipFill>
        <p:spPr>
          <a:xfrm>
            <a:off x="6846648" y="1886886"/>
            <a:ext cx="4740615" cy="413911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AC0D2E-9159-4FFE-A6BB-36849FA45EDF}"/>
              </a:ext>
            </a:extLst>
          </p:cNvPr>
          <p:cNvSpPr/>
          <p:nvPr/>
        </p:nvSpPr>
        <p:spPr>
          <a:xfrm>
            <a:off x="1673157" y="3599234"/>
            <a:ext cx="408562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A64533-A9AF-47E6-A312-1D106FBE2A75}"/>
              </a:ext>
            </a:extLst>
          </p:cNvPr>
          <p:cNvSpPr/>
          <p:nvPr/>
        </p:nvSpPr>
        <p:spPr>
          <a:xfrm>
            <a:off x="2975044" y="3599234"/>
            <a:ext cx="408562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678973B-1634-4BA5-9E8C-5B0A3FCA6703}"/>
              </a:ext>
            </a:extLst>
          </p:cNvPr>
          <p:cNvSpPr/>
          <p:nvPr/>
        </p:nvSpPr>
        <p:spPr>
          <a:xfrm>
            <a:off x="4046705" y="3599234"/>
            <a:ext cx="846307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E4FADCD-6EEB-414C-BAB9-D064D0C0E393}"/>
              </a:ext>
            </a:extLst>
          </p:cNvPr>
          <p:cNvSpPr/>
          <p:nvPr/>
        </p:nvSpPr>
        <p:spPr>
          <a:xfrm>
            <a:off x="1673157" y="5233481"/>
            <a:ext cx="408562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954421F-1FE1-4780-A127-1390FEE33491}"/>
              </a:ext>
            </a:extLst>
          </p:cNvPr>
          <p:cNvSpPr/>
          <p:nvPr/>
        </p:nvSpPr>
        <p:spPr>
          <a:xfrm>
            <a:off x="2762654" y="5233481"/>
            <a:ext cx="828472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4B7AB71-3966-4D08-8715-C9CBA2E3BBF7}"/>
              </a:ext>
            </a:extLst>
          </p:cNvPr>
          <p:cNvSpPr/>
          <p:nvPr/>
        </p:nvSpPr>
        <p:spPr>
          <a:xfrm>
            <a:off x="3891064" y="5233481"/>
            <a:ext cx="1209469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108287-7110-4FA7-ACF6-B6D30FBB2B2F}"/>
              </a:ext>
            </a:extLst>
          </p:cNvPr>
          <p:cNvSpPr/>
          <p:nvPr/>
        </p:nvSpPr>
        <p:spPr>
          <a:xfrm>
            <a:off x="7587574" y="3599234"/>
            <a:ext cx="544749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BD1DB6-2FA7-4B02-B2E4-41EEF8C3D6B6}"/>
              </a:ext>
            </a:extLst>
          </p:cNvPr>
          <p:cNvSpPr/>
          <p:nvPr/>
        </p:nvSpPr>
        <p:spPr>
          <a:xfrm>
            <a:off x="8968902" y="3599234"/>
            <a:ext cx="544749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3C32CA5-6321-4B8A-8165-DFD33EC532DE}"/>
              </a:ext>
            </a:extLst>
          </p:cNvPr>
          <p:cNvSpPr/>
          <p:nvPr/>
        </p:nvSpPr>
        <p:spPr>
          <a:xfrm>
            <a:off x="10350230" y="3599234"/>
            <a:ext cx="672828" cy="19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E81D12-E27E-453B-91D5-C05D786E385F}"/>
              </a:ext>
            </a:extLst>
          </p:cNvPr>
          <p:cNvSpPr/>
          <p:nvPr/>
        </p:nvSpPr>
        <p:spPr>
          <a:xfrm>
            <a:off x="7587574" y="5428034"/>
            <a:ext cx="544749" cy="252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31F7B70-9A0A-486B-8C18-2701F3154E31}"/>
              </a:ext>
            </a:extLst>
          </p:cNvPr>
          <p:cNvSpPr/>
          <p:nvPr/>
        </p:nvSpPr>
        <p:spPr>
          <a:xfrm>
            <a:off x="8968902" y="5428034"/>
            <a:ext cx="672828" cy="252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D33469-B0F5-48A6-8A3B-D1C71A2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00F0B-CD47-4A42-A127-8557E99DA3E3}"/>
              </a:ext>
            </a:extLst>
          </p:cNvPr>
          <p:cNvSpPr txBox="1"/>
          <p:nvPr/>
        </p:nvSpPr>
        <p:spPr>
          <a:xfrm>
            <a:off x="4221804" y="389106"/>
            <a:ext cx="4995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Constantia" panose="02030602050306030303" pitchFamily="18" charset="0"/>
              </a:rPr>
              <a:t>Угадай сказку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2C5F72-2EE9-4C07-9A5B-61118B63C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4" y="2412459"/>
            <a:ext cx="4353532" cy="369651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9A4503-9150-40FE-A9FB-D39B51F5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80" y="2412458"/>
            <a:ext cx="4353533" cy="369651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0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42C301-0044-4E49-ACC0-94718A864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59344-9502-49E7-8C59-896883D548E1}"/>
              </a:ext>
            </a:extLst>
          </p:cNvPr>
          <p:cNvSpPr txBox="1"/>
          <p:nvPr/>
        </p:nvSpPr>
        <p:spPr>
          <a:xfrm>
            <a:off x="4085616" y="428017"/>
            <a:ext cx="5131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nstantia" panose="02030602050306030303" pitchFamily="18" charset="0"/>
              </a:rPr>
              <a:t>Угадай стихотворение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62943-BBEA-4867-8069-C90675D6D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50" y="1379254"/>
            <a:ext cx="4499651" cy="46138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55D307-27C6-4787-9D05-1092DB9BA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66" y="1400783"/>
            <a:ext cx="3073939" cy="46138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97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F165D9-808B-4294-9F09-EA3089844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1_Живые-мнемотаблицы-Учим-стихотворение-Повар-Наше-в">
            <a:hlinkClick r:id="" action="ppaction://media"/>
            <a:extLst>
              <a:ext uri="{FF2B5EF4-FFF2-40B4-BE49-F238E27FC236}">
                <a16:creationId xmlns:a16="http://schemas.microsoft.com/office/drawing/2014/main" id="{B95CBAC3-6543-4E6B-831F-51C52C9E4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566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B2164-C829-45F9-94BE-057E0C78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585BD-13E8-4C53-8905-E9842CFAE83B}"/>
              </a:ext>
            </a:extLst>
          </p:cNvPr>
          <p:cNvSpPr txBox="1"/>
          <p:nvPr/>
        </p:nvSpPr>
        <p:spPr>
          <a:xfrm>
            <a:off x="739303" y="2062264"/>
            <a:ext cx="5836596" cy="4031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К.Д. Ушинский писал: </a:t>
            </a:r>
          </a:p>
          <a:p>
            <a:r>
              <a:rPr lang="ru-RU" sz="3200" i="1" dirty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«Учите ребенка каким-нибудь неизвестным ему пяти словам - он будет долго и напрасно мучиться, но свяжите двадцать слов с картинками, и он их усвоит налету».</a:t>
            </a:r>
            <a:endParaRPr lang="ru-RU" sz="3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B8285-6912-422E-B1D3-181B9521717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b="34833"/>
          <a:stretch/>
        </p:blipFill>
        <p:spPr bwMode="auto">
          <a:xfrm>
            <a:off x="7470390" y="2062264"/>
            <a:ext cx="3398196" cy="412133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684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F4BCD-1F18-4EF3-90B8-3A17C29C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0BE4B-0908-4C78-9347-A0925812F63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1915" r="9023" b="35319"/>
          <a:stretch/>
        </p:blipFill>
        <p:spPr>
          <a:xfrm>
            <a:off x="8409429" y="815507"/>
            <a:ext cx="3323968" cy="483221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F4537-3B85-4B44-9A3E-BC8407A6FB1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2" t="47041" r="6239" b="35848"/>
          <a:stretch/>
        </p:blipFill>
        <p:spPr bwMode="auto">
          <a:xfrm>
            <a:off x="1678140" y="815506"/>
            <a:ext cx="5442507" cy="32311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771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E13E58-27E3-4963-B460-6A7D8195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1FE5F-EDE9-42CF-9C0C-5A1A31A3C914}"/>
              </a:ext>
            </a:extLst>
          </p:cNvPr>
          <p:cNvSpPr txBox="1"/>
          <p:nvPr/>
        </p:nvSpPr>
        <p:spPr>
          <a:xfrm>
            <a:off x="4007796" y="1284051"/>
            <a:ext cx="77092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Мнемотехника</a:t>
            </a:r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совокупность специальных приемов и способов, облегчающих запоминание нужной информации путем образования ассоциаций (связей).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9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BC333D-EF77-4D09-814C-0601411DD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DF7EF-B27E-46F6-858C-DF4859686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9" y="268942"/>
            <a:ext cx="6938682" cy="61049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334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FB90E7-D617-45FD-9D11-072FB9302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6549A-DD5B-4996-B97B-FE05A6604DC1}"/>
              </a:ext>
            </a:extLst>
          </p:cNvPr>
          <p:cNvSpPr txBox="1"/>
          <p:nvPr/>
        </p:nvSpPr>
        <p:spPr>
          <a:xfrm>
            <a:off x="4007796" y="1848255"/>
            <a:ext cx="7801582" cy="42165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Мнемотехника помогает развивать: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амять, воображение, интеллект, образное мышление, внимательность, фантазию.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учится выстраивать логические цепочки, развивает речь, увеличивает словарный запас.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сможет с легкостью запоминать нужную информацию.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может выучить стих всего за несколько минут.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научится формулировать длинные, логически правильные предложения.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сможет формулировать вопросы и отвечать на них.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улучшит уровень дикции.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расширит ассоциативное мышление.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разовьет зрительное восприятие информации.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2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91AAC-D95A-448F-A70E-C4AE689BE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1D58C9-F105-482D-BE91-B2F4F0927F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3" y="403412"/>
            <a:ext cx="11483788" cy="591670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83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EB2D6A-0505-4D43-BB79-808D0B34C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E78D9-E4F7-40FB-A8B8-3B1751C48756}"/>
              </a:ext>
            </a:extLst>
          </p:cNvPr>
          <p:cNvSpPr txBox="1"/>
          <p:nvPr/>
        </p:nvSpPr>
        <p:spPr>
          <a:xfrm>
            <a:off x="726141" y="941294"/>
            <a:ext cx="11161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</a:rPr>
              <a:t>Мнемоквадрат</a:t>
            </a:r>
            <a:r>
              <a:rPr lang="ru-RU" sz="3600" dirty="0"/>
              <a:t> – это отдельный схематический рисунок с определенной информацией, обозначающий либо одно слово, либо простое предложение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2F4908-CCA0-4D57-AD2E-65AD37A0E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42" y="3445165"/>
            <a:ext cx="1828801" cy="1434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A3FCDD-2FAB-4B42-A5EB-5872D04E3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09" y="4442270"/>
            <a:ext cx="1828802" cy="14040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33D21C-15B7-46B8-ADD4-12203FD16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32" y="3429000"/>
            <a:ext cx="1828801" cy="14058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3D3527-30CF-4D54-BAD3-2FDE4FB8B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54" y="4440517"/>
            <a:ext cx="1828801" cy="1434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406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1BAD3F-5959-41EF-B257-9B7876D6C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B0153E-6198-4C1D-8487-99A0A601827E}"/>
              </a:ext>
            </a:extLst>
          </p:cNvPr>
          <p:cNvSpPr txBox="1"/>
          <p:nvPr/>
        </p:nvSpPr>
        <p:spPr>
          <a:xfrm>
            <a:off x="726141" y="645459"/>
            <a:ext cx="10730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rgbClr val="C00000"/>
              </a:solidFill>
              <a:latin typeface="Georgia Pro Cond" panose="02040506050405020303" pitchFamily="18" charset="0"/>
            </a:endParaRPr>
          </a:p>
          <a:p>
            <a:r>
              <a:rPr lang="ru-RU" sz="2800" b="1" dirty="0" err="1">
                <a:solidFill>
                  <a:srgbClr val="C00000"/>
                </a:solidFill>
                <a:latin typeface="Georgia Pro Cond" panose="02040506050405020303" pitchFamily="18" charset="0"/>
              </a:rPr>
              <a:t>Мнемодорожки</a:t>
            </a:r>
            <a:r>
              <a:rPr lang="ru-RU" sz="2800" b="1" dirty="0">
                <a:latin typeface="Georgia Pro Cond" panose="02040506050405020303" pitchFamily="18" charset="0"/>
              </a:rPr>
              <a:t> </a:t>
            </a:r>
            <a:r>
              <a:rPr lang="ru-RU" sz="2800" dirty="0">
                <a:latin typeface="Georgia Pro Cond" panose="02040506050405020303" pitchFamily="18" charset="0"/>
              </a:rPr>
              <a:t>– коллаж, состоящий из 3 – 4 изображений. В каждой клетке слово или словосочетание и уже по ним  дети учатся составлять истории, рассказы.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9D960-12D3-41B1-9CFD-0420FF8E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04" y="3584721"/>
            <a:ext cx="6965004" cy="18792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412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0</TotalTime>
  <Words>243</Words>
  <Application>Microsoft Office PowerPoint</Application>
  <PresentationFormat>Широкоэкранный</PresentationFormat>
  <Paragraphs>22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Constantia</vt:lpstr>
      <vt:lpstr>Georgia Pro Cond</vt:lpstr>
      <vt:lpstr>Times New Roman</vt:lpstr>
      <vt:lpstr>Verdana Pro Cond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Дятлова</dc:creator>
  <cp:lastModifiedBy>Галина Дятлова</cp:lastModifiedBy>
  <cp:revision>6</cp:revision>
  <dcterms:created xsi:type="dcterms:W3CDTF">2022-01-05T15:28:06Z</dcterms:created>
  <dcterms:modified xsi:type="dcterms:W3CDTF">2023-02-06T11:10:49Z</dcterms:modified>
</cp:coreProperties>
</file>