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1" r:id="rId3"/>
    <p:sldId id="263" r:id="rId4"/>
    <p:sldId id="259" r:id="rId5"/>
    <p:sldId id="260" r:id="rId6"/>
    <p:sldId id="262" r:id="rId7"/>
    <p:sldId id="271" r:id="rId8"/>
    <p:sldId id="275" r:id="rId9"/>
    <p:sldId id="276" r:id="rId10"/>
    <p:sldId id="283" r:id="rId11"/>
    <p:sldId id="268" r:id="rId12"/>
    <p:sldId id="282" r:id="rId13"/>
    <p:sldId id="278" r:id="rId14"/>
    <p:sldId id="277" r:id="rId15"/>
    <p:sldId id="269" r:id="rId16"/>
    <p:sldId id="265" r:id="rId17"/>
    <p:sldId id="279" r:id="rId18"/>
    <p:sldId id="280" r:id="rId19"/>
    <p:sldId id="267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1576" autoAdjust="0"/>
  </p:normalViewPr>
  <p:slideViewPr>
    <p:cSldViewPr snapToGrid="0">
      <p:cViewPr varScale="1">
        <p:scale>
          <a:sx n="117" d="100"/>
          <a:sy n="117" d="100"/>
        </p:scale>
        <p:origin x="-246" y="14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A3CA1-EACA-48F2-B75E-508A65FEF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3B1D29F-A460-4F3A-83B2-C27AA4BDB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18F0CA-B6CE-4CCE-98C6-6FE34B41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101D4D-DCB2-43E8-8F2A-755ED5F3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19804F-04E7-49AA-AF4E-07924E33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2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EA90BB-3FF7-418B-9063-FE42FDC3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81490A6-778F-44F9-8A66-B5E58304B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5E0A7B-6AE3-4F5C-8B7E-44786FA7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879EFA-7927-4EA7-8476-9171FAC59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860213-52D3-47BF-BBB9-F17021A7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1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CDD0196-CF59-4E5F-AB02-AD7D4EB47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AA800A8-5477-4A29-9C0F-18D873D56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FCC774-22EA-4315-97BF-6D71CD72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28102A-8685-49B3-89E5-7F9E1E62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203CE9-ABC7-466A-8405-0EBFA36D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72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112C6D-F8EB-4834-B038-160FA594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74AB45-320B-4357-A838-9D864CF12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A10FCE-3C89-4B84-B0CB-DBBA008E4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80B79D-689F-4335-AB97-14D5FDA4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EDEF4D-C062-4D46-AAA7-BBA60322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3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1F4CA-4C6B-4131-8B94-9EDA2548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5E3E75-0B5C-4B3F-8AE9-24F46CF6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A4E042-076D-46E5-B8DF-B33AC3AEC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B90C2A-7EBC-498D-98AE-73E006A1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B99B2A-C894-4AD3-956E-77B64D4B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0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99E81-8958-466C-9576-B2E5FC5B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252A31-7388-4EB6-BD08-BCF4B0499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62E0EA3-37B1-4F29-BE47-232B56CCF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2772E8-A483-4D4A-AE13-532D49C9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E6E6D35-7C9B-44A8-A451-6B8F151E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63E3BE-8469-4CAB-98E2-73AA82CC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42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97081-460B-4503-94E3-4DD0AF3E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F651D8-EB5B-4117-A352-22EF150B5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9F1D74-1875-4369-9005-EBCE85C5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90F69F0-26AD-4BA6-9E70-EBF4F7596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F150453-62FB-46D8-B8D9-7DD5BEA03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442DF5-F211-4187-82EF-A377BDE5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7B1B1F0-2B14-43E3-9057-7DDC2B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EB977E8-172A-4B29-A266-19354E66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7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F2C2FE-C8D3-4C0E-AC96-FE5EB83E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9C8CA0-D403-48DA-B36D-A130ED4D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243895B-24C4-4367-AA2B-E6DF1AC1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B88541C-39FE-43DF-B24F-6785B0AF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2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0C7620D-755B-4D24-9F53-298549B2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6A6AC04-F726-43E7-BF36-76CCE94E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D5BB982-98FF-4E10-94A6-B4E9DA608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12A261-6929-46A7-9692-3344F5C4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2EFA99-0EB5-4489-96E1-F93356BF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AE5358-BF2A-477A-B329-4434E41A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6E542A-ECB4-4F29-8ABF-A7E43E94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3C8C05-B00A-4867-A997-CF691824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2D904D-2160-4300-B77E-A1254DE3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7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F96F06-3D1E-4821-A83E-5C18CD74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ECAF754-600F-42CD-8684-8C8E47AD2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390C1B-609B-4F85-93CE-A670A14D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58005EF-9233-4E68-BE24-C10A27F3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FDA5E08-1797-4D38-B7B9-CC74B46F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2F9BAA-749B-47B7-9A1E-BE822A57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1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8D8BB9-F76A-4F97-8E91-4DAD08E1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B641B3-C64C-4CED-BB8A-0FDE5E6E0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6476A3-104F-472C-8F3E-8A16E2A31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45E1D-B382-40F9-8BCB-826BB9554E71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3EA254-AD87-4D79-A648-DB474C888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7B50EB-52CF-484E-BBD1-21D11D8C0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EB010-142F-450D-AB99-BDDC85413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1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microsoft.com/office/2007/relationships/hdphoto" Target="../media/hdphoto17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microsoft.com/office/2007/relationships/hdphoto" Target="../media/hdphoto18.wdp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19.wdp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microsoft.com/office/2007/relationships/hdphoto" Target="../media/hdphoto20.wdp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756DAF-4140-4D14-8F02-598312FC3B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24" y="0"/>
            <a:ext cx="1224712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CDEA29-CCE4-4C3E-9023-E2407FA4C3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872" y="953311"/>
            <a:ext cx="9358009" cy="550585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489C37-F789-4A4B-A9EA-16D6409E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983" r="100000">
                        <a14:foregroundMark x1="71368" y1="26670" x2="71368" y2="26670"/>
                        <a14:foregroundMark x1="71368" y1="26670" x2="71755" y2="29795"/>
                        <a14:foregroundMark x1="4882" y1="46013" x2="6393" y2="52802"/>
                        <a14:foregroundMark x1="60829" y1="7328" x2="61953" y2="5280"/>
                        <a14:foregroundMark x1="58969" y1="11530" x2="60093" y2="9968"/>
                        <a14:backgroundMark x1="76986" y1="29310" x2="78497" y2="32435"/>
                        <a14:backgroundMark x1="57846" y1="5280" x2="58233" y2="4203"/>
                        <a14:backgroundMark x1="31189" y1="10991" x2="36807" y2="3179"/>
                        <a14:backgroundMark x1="36807" y1="2155" x2="38667" y2="2155"/>
                        <a14:backgroundMark x1="74351" y1="1616" x2="75126" y2="7328"/>
                        <a14:backgroundMark x1="75126" y1="1078" x2="75126" y2="1078"/>
                        <a14:backgroundMark x1="75126" y1="1078" x2="73227" y2="1616"/>
                        <a14:backgroundMark x1="14645" y1="30334" x2="13909" y2="33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1" y="953312"/>
            <a:ext cx="7159558" cy="5505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4B785C-6D2B-4A86-ACDD-082543B2FF9B}"/>
              </a:ext>
            </a:extLst>
          </p:cNvPr>
          <p:cNvSpPr txBox="1"/>
          <p:nvPr/>
        </p:nvSpPr>
        <p:spPr>
          <a:xfrm>
            <a:off x="311285" y="0"/>
            <a:ext cx="1087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ноября Международный День Толерантности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77C8B-C8B2-4CFE-83FD-65B932B3D14E}"/>
              </a:ext>
            </a:extLst>
          </p:cNvPr>
          <p:cNvSpPr txBox="1"/>
          <p:nvPr/>
        </p:nvSpPr>
        <p:spPr>
          <a:xfrm rot="10800000" flipV="1">
            <a:off x="395111" y="6212465"/>
            <a:ext cx="1109697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Подготовила воспитатель МКДОУ детский сад «Радуга» Верхотурова Галина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Балиевна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Для родителей детей среднего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214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E07940-6E32-47A6-8D47-8FA95590F1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5110"/>
            <a:ext cx="12192000" cy="744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B85960-5E4B-4F3D-A904-F15EBCB9EFC1}"/>
              </a:ext>
            </a:extLst>
          </p:cNvPr>
          <p:cNvSpPr txBox="1"/>
          <p:nvPr/>
        </p:nvSpPr>
        <p:spPr>
          <a:xfrm>
            <a:off x="1504710" y="289549"/>
            <a:ext cx="2268637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  <a:latin typeface="Georgia Pro Cond" panose="02040506050405020303" pitchFamily="18" charset="0"/>
              </a:rPr>
              <a:t>Быть толерантным – значит быть внимательным. Внимательным и уважительным к нуждам, вкусам и убеждениям другого человека. Даже если этот человек – случайный прохожий.</a:t>
            </a:r>
          </a:p>
          <a:p>
            <a:endParaRPr lang="ru-RU" sz="2000" dirty="0">
              <a:latin typeface="Georgia Pro Cond" panose="02040506050405020303" pitchFamily="18" charset="0"/>
            </a:endParaRPr>
          </a:p>
          <a:p>
            <a:endParaRPr lang="ru-RU" sz="2000" dirty="0">
              <a:latin typeface="Georgia Pro Cond" panose="02040506050405020303" pitchFamily="18" charset="0"/>
            </a:endParaRPr>
          </a:p>
          <a:p>
            <a:endParaRPr lang="ru-RU" sz="2000" dirty="0">
              <a:latin typeface="Georgia Pro Cond" panose="02040506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C076A0-38DF-4628-91C1-BC23181EF8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88" l="9974" r="98600">
                        <a14:foregroundMark x1="81802" y1="46185" x2="87664" y2="44651"/>
                        <a14:foregroundMark x1="42432" y1="83286" x2="41207" y2="87162"/>
                        <a14:foregroundMark x1="43307" y1="87929" x2="44532" y2="87929"/>
                        <a14:foregroundMark x1="67192" y1="87525" x2="67979" y2="88494"/>
                        <a14:foregroundMark x1="61767" y1="86193" x2="66754" y2="86556"/>
                        <a14:foregroundMark x1="90639" y1="43884" x2="93526" y2="43884"/>
                        <a14:foregroundMark x1="39545" y1="88292" x2="40332" y2="88494"/>
                        <a14:foregroundMark x1="66754" y1="85022" x2="66754" y2="85022"/>
                        <a14:foregroundMark x1="46632" y1="82721" x2="44969" y2="82721"/>
                        <a14:foregroundMark x1="45407" y1="84255" x2="45407" y2="85224"/>
                        <a14:foregroundMark x1="41207" y1="82317" x2="42870" y2="83851"/>
                        <a14:backgroundMark x1="21085" y1="30319" x2="19423" y2="45418"/>
                        <a14:backgroundMark x1="63780" y1="29390" x2="66317" y2="38272"/>
                        <a14:backgroundMark x1="63430" y1="50424" x2="66317" y2="52160"/>
                        <a14:backgroundMark x1="30271" y1="38272" x2="30271" y2="40008"/>
                        <a14:backgroundMark x1="27822" y1="29390" x2="27822" y2="30319"/>
                        <a14:backgroundMark x1="31584" y1="20307" x2="42082" y2="18934"/>
                        <a14:backgroundMark x1="52056" y1="19903" x2="59230" y2="24546"/>
                        <a14:backgroundMark x1="24059" y1="45216" x2="31584" y2="49657"/>
                        <a14:backgroundMark x1="31146" y1="76140" x2="31584" y2="8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5260" y="641602"/>
            <a:ext cx="316408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054C0E-15A0-4DA1-8786-BC43BFAA010F}"/>
              </a:ext>
            </a:extLst>
          </p:cNvPr>
          <p:cNvSpPr txBox="1"/>
          <p:nvPr/>
        </p:nvSpPr>
        <p:spPr>
          <a:xfrm>
            <a:off x="7070176" y="289549"/>
            <a:ext cx="2513662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000" dirty="0">
                <a:effectLst/>
                <a:latin typeface="Georgia Pro Cond" panose="02040506050405020303" pitchFamily="18" charset="0"/>
                <a:cs typeface="Times New Roman" panose="02020603050405020304" pitchFamily="18" charset="0"/>
              </a:rPr>
              <a:t>Быть толерантным – значит понимать, что каждая, живущая на планете, личность имеет свои права и личное пространство, которые не должны быть нарушены. Важно осознание того, что все люди разные, но каждый из них имеет возможность жить так, как велит ему сердце.</a:t>
            </a:r>
            <a:endParaRPr lang="ru-RU" sz="2000" dirty="0">
              <a:latin typeface="Georgia Pro Cond" panose="02040506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9EBFBC-108B-4681-9D4F-366DEF77A8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6407" l="2275" r="93876">
                        <a14:foregroundMark x1="55906" y1="89867" x2="61767" y2="95075"/>
                        <a14:foregroundMark x1="76815" y1="88696" x2="81015" y2="94106"/>
                        <a14:foregroundMark x1="52493" y1="89665" x2="55906" y2="89261"/>
                        <a14:foregroundMark x1="52493" y1="85991" x2="54156" y2="86395"/>
                        <a14:foregroundMark x1="67979" y1="86193" x2="71391" y2="88494"/>
                        <a14:foregroundMark x1="75591" y1="90634" x2="75941" y2="91966"/>
                        <a14:foregroundMark x1="74716" y1="92572" x2="75153" y2="93339"/>
                        <a14:backgroundMark x1="31234" y1="39039" x2="31234" y2="42309"/>
                        <a14:backgroundMark x1="88189" y1="32660" x2="86527" y2="45579"/>
                        <a14:backgroundMark x1="86527" y1="49253" x2="87314" y2="59104"/>
                        <a14:backgroundMark x1="9449" y1="40937" x2="11549" y2="40937"/>
                        <a14:backgroundMark x1="11111" y1="42511" x2="11549" y2="42673"/>
                        <a14:backgroundMark x1="21960" y1="49859" x2="21960" y2="49253"/>
                        <a14:backgroundMark x1="29134" y1="52362" x2="29134" y2="51393"/>
                        <a14:backgroundMark x1="25722" y1="53331" x2="27472" y2="53492"/>
                        <a14:backgroundMark x1="25372" y1="55268" x2="26159" y2="55067"/>
                        <a14:backgroundMark x1="22397" y1="56601" x2="21172" y2="56237"/>
                        <a14:backgroundMark x1="27822" y1="55067" x2="27822" y2="55067"/>
                        <a14:backgroundMark x1="22835" y1="55430" x2="22835" y2="55430"/>
                        <a14:backgroundMark x1="30359" y1="45014" x2="30359" y2="45014"/>
                        <a14:backgroundMark x1="29134" y1="43480" x2="29134" y2="43278"/>
                        <a14:backgroundMark x1="5249" y1="38070" x2="5249" y2="38070"/>
                        <a14:backgroundMark x1="88451" y1="82438" x2="91864" y2="87243"/>
                        <a14:backgroundMark x1="55381" y1="36617" x2="55381" y2="3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701" y="191912"/>
            <a:ext cx="3164086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E5DA06-D185-4710-BA25-6881CC32B4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887" y="1794076"/>
            <a:ext cx="2648502" cy="4849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819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F05ED0-9C10-437A-BA41-9B24BB8F72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071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487E7A-7C47-4106-A260-BCCDF42E7B5A}"/>
              </a:ext>
            </a:extLst>
          </p:cNvPr>
          <p:cNvSpPr txBox="1"/>
          <p:nvPr/>
        </p:nvSpPr>
        <p:spPr>
          <a:xfrm>
            <a:off x="1128410" y="252919"/>
            <a:ext cx="10487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000" dirty="0">
                <a:solidFill>
                  <a:srgbClr val="FB434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Georgia Pro Cond Black" panose="02040A06050405020203" pitchFamily="18" charset="0"/>
              </a:rPr>
              <a:t>Толерантность начинается в семье</a:t>
            </a:r>
            <a:endParaRPr lang="ru-RU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Georgia Pro Cond Black" panose="02040A06050405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BEB015-D3E2-4670-BF47-98B35040D4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2" y="1213724"/>
            <a:ext cx="7753726" cy="516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771C81-0A94-4607-877E-261A8525AD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10" y="1213724"/>
            <a:ext cx="6673175" cy="4727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635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26C7DF-BB62-47C4-AFDE-2E2ACFFB1A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3137" l="525" r="89939">
                        <a14:foregroundMark x1="50831" y1="86395" x2="44969" y2="91401"/>
                        <a14:foregroundMark x1="68416" y1="84820" x2="64654" y2="91199"/>
                        <a14:foregroundMark x1="76378" y1="27816" x2="83465" y2="34195"/>
                        <a14:foregroundMark x1="77603" y1="35567" x2="81365" y2="39604"/>
                        <a14:backgroundMark x1="55818" y1="24142" x2="57480" y2="23779"/>
                        <a14:backgroundMark x1="66754" y1="24546" x2="70516" y2="23012"/>
                        <a14:backgroundMark x1="8049" y1="15462" x2="31584" y2="19136"/>
                        <a14:backgroundMark x1="29046" y1="22043" x2="38670" y2="22608"/>
                        <a14:backgroundMark x1="12248" y1="23779" x2="21872" y2="39604"/>
                        <a14:backgroundMark x1="41557" y1="24546" x2="26509" y2="35729"/>
                        <a14:backgroundMark x1="9799" y1="33024" x2="9799" y2="33024"/>
                        <a14:backgroundMark x1="9799" y1="32095" x2="13561" y2="38474"/>
                        <a14:backgroundMark x1="8049" y1="35729" x2="8486" y2="40210"/>
                        <a14:backgroundMark x1="2187" y1="44651" x2="2187" y2="44651"/>
                        <a14:backgroundMark x1="14348" y1="46387" x2="20210" y2="47356"/>
                        <a14:backgroundMark x1="33246" y1="48123" x2="44094" y2="47356"/>
                        <a14:backgroundMark x1="26072" y1="47921" x2="33596" y2="47921"/>
                        <a14:backgroundMark x1="6387" y1="46750" x2="3937" y2="58740"/>
                        <a14:backgroundMark x1="11899" y1="49092" x2="27734" y2="57408"/>
                        <a14:backgroundMark x1="32371" y1="51029" x2="42432" y2="60113"/>
                        <a14:backgroundMark x1="47069" y1="53129" x2="39545" y2="54865"/>
                        <a14:backgroundMark x1="50394" y1="34800" x2="45757" y2="38837"/>
                        <a14:backgroundMark x1="49956" y1="40210" x2="46194" y2="40775"/>
                        <a14:backgroundMark x1="54156" y1="39039" x2="54156" y2="39039"/>
                        <a14:backgroundMark x1="49169" y1="51797" x2="47069" y2="51797"/>
                        <a14:backgroundMark x1="48731" y1="53331" x2="47069" y2="55067"/>
                        <a14:backgroundMark x1="49956" y1="47154" x2="47069" y2="47154"/>
                        <a14:backgroundMark x1="54156" y1="26847" x2="54156" y2="26847"/>
                        <a14:backgroundMark x1="60892" y1="75172" x2="59580" y2="78644"/>
                        <a14:backgroundMark x1="86439" y1="24909" x2="92301" y2="27816"/>
                        <a14:backgroundMark x1="74278" y1="38070" x2="74278" y2="39039"/>
                        <a14:backgroundMark x1="55818" y1="40008" x2="55818" y2="40008"/>
                        <a14:backgroundMark x1="57130" y1="40008" x2="57130" y2="40008"/>
                        <a14:backgroundMark x1="53718" y1="38272" x2="53718" y2="3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181" y="148545"/>
            <a:ext cx="3164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8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505DC7-C6A8-4628-B03B-139B33C497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71EA6A-CA43-464B-ACBE-E7CEDEB58D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1999" cy="7693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E317CB-7B18-4857-B309-96FB91BDBCCB}"/>
              </a:ext>
            </a:extLst>
          </p:cNvPr>
          <p:cNvSpPr txBox="1"/>
          <p:nvPr/>
        </p:nvSpPr>
        <p:spPr>
          <a:xfrm>
            <a:off x="146757" y="274320"/>
            <a:ext cx="1157111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Для того, чтобы родители могли воспитывать своих детей в духе толерантности, нужно владеть соответствующими знаниями, а именно, родителям необходимо формировать у детей систему ценностей, в основе которой лежат такие общие понятия, как согласие, компромисс, взаимное принятие и терпимость, прощение, ненасилие, сочувствия, понимание, сопереживание.</a:t>
            </a:r>
            <a:endParaRPr lang="ru-RU" sz="2000" dirty="0">
              <a:latin typeface="Georgia Pro Semibold" panose="020407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882E66-0CCC-4E2D-B944-992B0BCE46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4944" y="773191"/>
            <a:ext cx="4489590" cy="7516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13CA1B0-8F5E-4184-B4C8-8E0D48377C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8789" l="9974" r="95801">
                        <a14:foregroundMark x1="85564" y1="34921" x2="85564" y2="32176"/>
                        <a14:foregroundMark x1="87227" y1="30198" x2="91514" y2="28623"/>
                        <a14:foregroundMark x1="90639" y1="28623" x2="93176" y2="25474"/>
                        <a14:foregroundMark x1="31146" y1="45095" x2="31146" y2="50585"/>
                        <a14:foregroundMark x1="30359" y1="29027" x2="29484" y2="28623"/>
                        <a14:foregroundMark x1="36308" y1="28220" x2="41382" y2="27049"/>
                        <a14:foregroundMark x1="47332" y1="28623" x2="44794" y2="28220"/>
                        <a14:foregroundMark x1="31059" y1="67985" x2="25984" y2="77271"/>
                        <a14:foregroundMark x1="54068" y1="67985" x2="54068" y2="67985"/>
                        <a14:foregroundMark x1="31846" y1="81550" x2="33508" y2="93500"/>
                        <a14:foregroundMark x1="39020" y1="88696" x2="39020" y2="90230"/>
                        <a14:foregroundMark x1="38145" y1="94267" x2="35258" y2="96044"/>
                        <a14:foregroundMark x1="61592" y1="49657" x2="61592" y2="52362"/>
                        <a14:foregroundMark x1="62905" y1="56803" x2="65354" y2="59104"/>
                        <a14:foregroundMark x1="64129" y1="62414" x2="63255" y2="66249"/>
                        <a14:foregroundMark x1="62467" y1="67985" x2="62467" y2="69923"/>
                        <a14:foregroundMark x1="60805" y1="87889" x2="59930" y2="93702"/>
                        <a14:foregroundMark x1="26859" y1="42673" x2="25634" y2="48486"/>
                        <a14:foregroundMark x1="67017" y1="89463" x2="67454" y2="90997"/>
                        <a14:foregroundMark x1="68329" y1="93702" x2="68329" y2="93702"/>
                        <a14:foregroundMark x1="66667" y1="42309" x2="71216" y2="41340"/>
                        <a14:backgroundMark x1="16710" y1="31772" x2="16710" y2="41946"/>
                        <a14:backgroundMark x1="26072" y1="38434" x2="29484" y2="41583"/>
                        <a14:backgroundMark x1="46457" y1="24304" x2="45582" y2="25878"/>
                        <a14:backgroundMark x1="17585" y1="44328" x2="15836" y2="47436"/>
                        <a14:backgroundMark x1="41382" y1="25474" x2="53281" y2="29431"/>
                        <a14:backgroundMark x1="82152" y1="51352" x2="81277" y2="46669"/>
                        <a14:backgroundMark x1="15923" y1="80743" x2="21785" y2="90997"/>
                        <a14:backgroundMark x1="46544" y1="79007" x2="49081" y2="87889"/>
                        <a14:backgroundMark x1="74978" y1="86153" x2="83377" y2="91966"/>
                        <a14:backgroundMark x1="88014" y1="34396" x2="87577" y2="36132"/>
                        <a14:backgroundMark x1="44007" y1="74768" x2="50306" y2="77069"/>
                        <a14:backgroundMark x1="67017" y1="77473" x2="66667" y2="79976"/>
                        <a14:backgroundMark x1="40682" y1="75939" x2="42782" y2="75737"/>
                        <a14:backgroundMark x1="46544" y1="89059" x2="46982" y2="93137"/>
                        <a14:backgroundMark x1="48644" y1="39403" x2="48644" y2="39403"/>
                        <a14:backgroundMark x1="80052" y1="40371" x2="80052" y2="4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62" y="610124"/>
            <a:ext cx="316408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8BEAA0-EE12-41C2-8210-7B622F44B8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54" y="2627453"/>
            <a:ext cx="6088349" cy="370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70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E8FA6C-A664-4DF3-8B6D-804504DEA2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888"/>
            <a:ext cx="12192000" cy="697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277FF9-5588-4F40-A63F-A2E93183C7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2412460"/>
            <a:ext cx="6795912" cy="417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3D31BC-2087-4E0A-976F-614A4C3C4D4C}"/>
              </a:ext>
            </a:extLst>
          </p:cNvPr>
          <p:cNvSpPr txBox="1"/>
          <p:nvPr/>
        </p:nvSpPr>
        <p:spPr>
          <a:xfrm>
            <a:off x="609600" y="272374"/>
            <a:ext cx="10972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 Semibold" panose="02040706050405020303" pitchFamily="18" charset="0"/>
              </a:rPr>
              <a:t>Задача родителей</a:t>
            </a:r>
            <a:r>
              <a:rPr lang="ru-RU" altLang="ru-RU" sz="2400" b="1" dirty="0">
                <a:latin typeface="Georgia Pro Cond Semibold" panose="02040706050405020303" pitchFamily="18" charset="0"/>
              </a:rPr>
              <a:t> </a:t>
            </a:r>
            <a:r>
              <a:rPr lang="ru-RU" altLang="ru-RU" sz="2400" dirty="0">
                <a:latin typeface="Georgia Pro Cond Semibold" panose="02040706050405020303" pitchFamily="18" charset="0"/>
              </a:rPr>
              <a:t>- научить ребёнка жить в этом мире, научить его адаптироваться к окружающей среде, к людям. Объяснять детям, что общаться с  людьми  других национальностей или с  людьми  с ограниченными  возможностями здоровья, можно и нужно точно так же, как и с другими людьми.</a:t>
            </a:r>
            <a:endParaRPr lang="ru-RU" sz="2400" dirty="0">
              <a:latin typeface="Georgia Pro Cond Semibold" panose="02040706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ADBA49-1434-4B5F-BEA6-4046E29CAD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56" y="2585156"/>
            <a:ext cx="5508977" cy="378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AA046A-4099-4F4D-8532-8DE8EDA08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2935" l="4287" r="89939">
                        <a14:foregroundMark x1="19423" y1="31288" x2="26947" y2="33226"/>
                        <a14:foregroundMark x1="59580" y1="26807" x2="59580" y2="26807"/>
                        <a14:foregroundMark x1="10586" y1="31247" x2="13473" y2="31651"/>
                        <a14:foregroundMark x1="50481" y1="48526" x2="50481" y2="48526"/>
                        <a14:backgroundMark x1="38670" y1="32459" x2="43745" y2="27816"/>
                        <a14:backgroundMark x1="53368" y1="23012" x2="54156" y2="25515"/>
                        <a14:backgroundMark x1="60017" y1="32862" x2="60017" y2="32862"/>
                        <a14:backgroundMark x1="79703" y1="31893" x2="79353" y2="33226"/>
                        <a14:backgroundMark x1="74716" y1="32862" x2="74716" y2="32862"/>
                        <a14:backgroundMark x1="15661" y1="33993" x2="16098" y2="37868"/>
                        <a14:backgroundMark x1="18985" y1="33024" x2="23622" y2="38474"/>
                        <a14:backgroundMark x1="28259" y1="46589" x2="43307" y2="46952"/>
                        <a14:backgroundMark x1="34121" y1="42511" x2="40770" y2="41946"/>
                        <a14:backgroundMark x1="50394" y1="40371" x2="50394" y2="41340"/>
                        <a14:backgroundMark x1="47069" y1="42713" x2="47069" y2="42713"/>
                        <a14:backgroundMark x1="66754" y1="84820" x2="67192" y2="85991"/>
                        <a14:backgroundMark x1="23972" y1="29713" x2="23972" y2="29713"/>
                        <a14:backgroundMark x1="8486" y1="29713" x2="10586" y2="29512"/>
                        <a14:backgroundMark x1="18110" y1="28946" x2="20997" y2="28946"/>
                        <a14:backgroundMark x1="85477" y1="25474" x2="85477" y2="26241"/>
                        <a14:backgroundMark x1="25197" y1="30884" x2="26859" y2="31046"/>
                        <a14:backgroundMark x1="14348" y1="29310" x2="17673" y2="29310"/>
                        <a14:backgroundMark x1="47944" y1="46992" x2="47944" y2="46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672" y="643467"/>
            <a:ext cx="3164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ADC52C-0892-48E8-96D8-DBE441A94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70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5B691B-1136-4E51-A502-6851C7171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85423"/>
            <a:ext cx="10972800" cy="572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1ED048B-0D1D-46EA-B033-47A87D9F1D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991" y="1083733"/>
            <a:ext cx="2575988" cy="4447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4A604E4-76CD-49B7-9B5D-ABA22B2E5D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4711" y="1004712"/>
            <a:ext cx="2158299" cy="4526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B5B00D-F2BF-4A4D-A621-8EE09E050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928" l="3780" r="100000">
                        <a14:foregroundMark x1="49869" y1="66962" x2="49080" y2="90785"/>
                        <a14:foregroundMark x1="37640" y1="92082" x2="42012" y2="95358"/>
                        <a14:foregroundMark x1="58185" y1="96997" x2="60092" y2="93720"/>
                        <a14:foregroundMark x1="47206" y1="77406" x2="46252" y2="94334"/>
                        <a14:foregroundMark x1="37311" y1="90102" x2="36686" y2="96655"/>
                        <a14:foregroundMark x1="21269" y1="63072" x2="9172" y2="66007"/>
                        <a14:foregroundMark x1="78961" y1="64710" x2="88692" y2="74812"/>
                        <a14:foregroundMark x1="7298" y1="85870" x2="7758" y2="85870"/>
                        <a14:foregroundMark x1="6345" y1="86826" x2="5884" y2="86826"/>
                        <a14:foregroundMark x1="58679" y1="68601" x2="58679" y2="72150"/>
                        <a14:foregroundMark x1="78172" y1="62389" x2="79750" y2="62730"/>
                        <a14:backgroundMark x1="28632" y1="70580" x2="32281" y2="70580"/>
                        <a14:backgroundMark x1="61012" y1="48601" x2="69691" y2="53515"/>
                        <a14:backgroundMark x1="80999" y1="60410" x2="82084" y2="61775"/>
                        <a14:backgroundMark x1="83662" y1="79386" x2="87442" y2="79386"/>
                        <a14:backgroundMark x1="62295" y1="70853" x2="70480" y2="90444"/>
                        <a14:backgroundMark x1="69066" y1="55836" x2="71893" y2="56451"/>
                        <a14:backgroundMark x1="72354" y1="53174" x2="75016" y2="53174"/>
                        <a14:backgroundMark x1="58054" y1="40137" x2="73932" y2="31672"/>
                        <a14:backgroundMark x1="58054" y1="31672" x2="64004" y2="18976"/>
                        <a14:backgroundMark x1="59599" y1="9147" x2="60092" y2="17338"/>
                        <a14:backgroundMark x1="61801" y1="14061" x2="61966" y2="17338"/>
                        <a14:backgroundMark x1="58679" y1="27440" x2="58679" y2="23549"/>
                        <a14:backgroundMark x1="55062" y1="46007" x2="57396" y2="35563"/>
                        <a14:backgroundMark x1="54734" y1="42457" x2="54734" y2="42457"/>
                        <a14:backgroundMark x1="82577" y1="63072" x2="82577" y2="6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954" y="1451671"/>
            <a:ext cx="4267201" cy="256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811614-BDD1-4B2A-91E6-2A51D5E4E2A1}"/>
              </a:ext>
            </a:extLst>
          </p:cNvPr>
          <p:cNvSpPr txBox="1"/>
          <p:nvPr/>
        </p:nvSpPr>
        <p:spPr>
          <a:xfrm rot="10800000" flipV="1">
            <a:off x="4295423" y="3589867"/>
            <a:ext cx="3911599" cy="18488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ru-RU" alt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Georgia Pro Cond Semibold" panose="02040706050405020303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 Semibold" panose="02040706050405020303" pitchFamily="18" charset="0"/>
              </a:rPr>
              <a:t>Очень хорошо, если дети будут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b="1" dirty="0">
              <a:effectLst>
                <a:outerShdw blurRad="38100" dist="38100" dir="2700000" algn="tl">
                  <a:srgbClr val="000000"/>
                </a:outerShdw>
              </a:effectLst>
              <a:latin typeface="Georgia Pro Cond Semibold" panose="02040706050405020303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 Semibold" panose="02040706050405020303" pitchFamily="18" charset="0"/>
              </a:rPr>
              <a:t>часто играть вместе, это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b="1" dirty="0">
              <a:effectLst>
                <a:outerShdw blurRad="38100" dist="38100" dir="2700000" algn="tl">
                  <a:srgbClr val="000000"/>
                </a:outerShdw>
              </a:effectLst>
              <a:latin typeface="Georgia Pro Cond Semibold" panose="02040706050405020303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 Semibold" panose="02040706050405020303" pitchFamily="18" charset="0"/>
              </a:rPr>
              <a:t>принесет пользу и ребенку с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b="1" dirty="0">
              <a:effectLst>
                <a:outerShdw blurRad="38100" dist="38100" dir="2700000" algn="tl">
                  <a:srgbClr val="000000"/>
                </a:outerShdw>
              </a:effectLst>
              <a:latin typeface="Georgia Pro Cond Semibold" panose="02040706050405020303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 Semibold" panose="02040706050405020303" pitchFamily="18" charset="0"/>
              </a:rPr>
              <a:t>ОВЗ, и здоровому малышу</a:t>
            </a:r>
            <a:endParaRPr lang="ru-RU" altLang="ru-RU" sz="1800" b="1" dirty="0">
              <a:effectLst>
                <a:outerShdw blurRad="38100" dist="38100" dir="2700000" algn="tl">
                  <a:srgbClr val="FFFFFF"/>
                </a:outerShdw>
              </a:effectLst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3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5D0E51-94D1-49F8-ADE5-9D3B5A181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A3692B-01F4-474A-9209-599C50AC375F}"/>
              </a:ext>
            </a:extLst>
          </p:cNvPr>
          <p:cNvSpPr txBox="1"/>
          <p:nvPr/>
        </p:nvSpPr>
        <p:spPr>
          <a:xfrm>
            <a:off x="252919" y="389105"/>
            <a:ext cx="501356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Воспитывая в детях стремление к добру, взаимоуважению, любви, сочувствию и состраданию, родители создают образ будущего мира. </a:t>
            </a:r>
            <a:endParaRPr lang="ru-RU" sz="4000" dirty="0">
              <a:latin typeface="Georgia Pro Semibold" panose="020407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A73315-FD4D-49EA-A88F-C8CAC8DB9E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147" y="389105"/>
            <a:ext cx="5980253" cy="6301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F6A0DA-CAE7-477F-B36F-19A6CA3F57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464" y="710118"/>
            <a:ext cx="4085617" cy="543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99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28216A-1DE2-4EBF-920A-F7A0CDADA3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42026"/>
            <a:ext cx="12192000" cy="750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F9C81A-ACA7-4AFD-B8FC-7147FAE86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6187"/>
            <a:ext cx="9604443" cy="6342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2360AC-618C-4F24-B553-45EF17A436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89988" l="0" r="98863">
                        <a14:foregroundMark x1="58880" y1="52564" x2="50394" y2="63545"/>
                        <a14:foregroundMark x1="49519" y1="27049" x2="57218" y2="38030"/>
                        <a14:foregroundMark x1="35083" y1="56843" x2="32546" y2="61163"/>
                        <a14:foregroundMark x1="49519" y1="25878" x2="57218" y2="25878"/>
                        <a14:foregroundMark x1="29134" y1="72144" x2="38495" y2="70569"/>
                        <a14:foregroundMark x1="24934" y1="70569" x2="30009" y2="72951"/>
                        <a14:foregroundMark x1="50131" y1="72144" x2="50744" y2="74445"/>
                        <a14:backgroundMark x1="17235" y1="52927" x2="13036" y2="65079"/>
                        <a14:backgroundMark x1="13036" y1="70569" x2="13823" y2="82761"/>
                        <a14:backgroundMark x1="36833" y1="27049" x2="20647" y2="40412"/>
                        <a14:backgroundMark x1="81890" y1="41179" x2="79353" y2="46669"/>
                        <a14:backgroundMark x1="78478" y1="50585" x2="91251" y2="50585"/>
                        <a14:backgroundMark x1="73316" y1="39604" x2="71654" y2="45499"/>
                        <a14:backgroundMark x1="72528" y1="63908" x2="72528" y2="67461"/>
                        <a14:backgroundMark x1="86964" y1="68228" x2="87839" y2="74526"/>
                        <a14:backgroundMark x1="16448" y1="74526" x2="27472" y2="80783"/>
                        <a14:backgroundMark x1="64042" y1="22366" x2="68241" y2="31369"/>
                        <a14:backgroundMark x1="85302" y1="63141" x2="94576" y2="70206"/>
                        <a14:backgroundMark x1="21522" y1="70569" x2="19773" y2="74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885" y="-894945"/>
            <a:ext cx="4821515" cy="9970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534023-8DD1-47B7-9B9A-71A54BC123B9}"/>
              </a:ext>
            </a:extLst>
          </p:cNvPr>
          <p:cNvSpPr txBox="1"/>
          <p:nvPr/>
        </p:nvSpPr>
        <p:spPr>
          <a:xfrm>
            <a:off x="1108953" y="379378"/>
            <a:ext cx="8711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" panose="02040506050405020303" pitchFamily="18" charset="0"/>
              </a:rPr>
              <a:t>Родителям следует активно участвовать в творчестве своих детей с самого раннего детства, чтобы воспитать толерантную личность.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22DF91-22B8-4BD1-8068-C71B577C54D0}"/>
              </a:ext>
            </a:extLst>
          </p:cNvPr>
          <p:cNvSpPr txBox="1"/>
          <p:nvPr/>
        </p:nvSpPr>
        <p:spPr>
          <a:xfrm>
            <a:off x="1108953" y="3491486"/>
            <a:ext cx="88134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b="1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ru-RU" altLang="ru-RU" b="1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ru-RU" altLang="ru-RU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ru-RU" altLang="ru-RU" sz="2000" b="1" dirty="0">
                <a:latin typeface="Georgia Pro Cond" panose="02040506050405020303" pitchFamily="18" charset="0"/>
              </a:rPr>
              <a:t>Главные методы воспитания в семье</a:t>
            </a:r>
            <a:r>
              <a:rPr lang="ru-RU" altLang="ru-RU" sz="2000" dirty="0">
                <a:latin typeface="Georgia Pro Cond" panose="02040506050405020303" pitchFamily="18" charset="0"/>
              </a:rPr>
              <a:t> </a:t>
            </a:r>
            <a:r>
              <a:rPr lang="ru-RU" altLang="ru-RU" sz="2000" b="1" dirty="0">
                <a:latin typeface="Georgia Pro Cond" panose="02040506050405020303" pitchFamily="18" charset="0"/>
              </a:rPr>
              <a:t>— это пример, общие с родителями занятия, беседы, поддержка ребенка в разных делах, в решении проблем, привлечение его в разные виды деятельности в семье и вне ее.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ED8EA4E-250A-4EBA-895C-AA337F28FD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6377" y="1278628"/>
            <a:ext cx="4436269" cy="3269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50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B0C2D5-DA14-403A-B16F-BBFA6AE365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389194-7E1D-453C-BC47-1F82DB6F61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80" y="194552"/>
            <a:ext cx="10311319" cy="3234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D6AB5E-7DD5-4D31-BB4E-A0B478047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89" r="89989">
                        <a14:foregroundMark x1="65961" y1="72680" x2="76542" y2="86667"/>
                        <a14:foregroundMark x1="56246" y1="96209" x2="63094" y2="98105"/>
                        <a14:foregroundMark x1="35745" y1="94902" x2="54926" y2="98105"/>
                        <a14:foregroundMark x1="32651" y1="95556" x2="34198" y2="95556"/>
                        <a14:foregroundMark x1="71035" y1="10523" x2="66849" y2="22614"/>
                        <a14:foregroundMark x1="65734" y1="25163" x2="66394" y2="28301"/>
                        <a14:foregroundMark x1="69920" y1="11176" x2="73015" y2="6732"/>
                        <a14:foregroundMark x1="72355" y1="7320" x2="78089" y2="6732"/>
                        <a14:foregroundMark x1="68373" y1="13072" x2="71035" y2="7320"/>
                        <a14:foregroundMark x1="45666" y1="27059" x2="49625" y2="34052"/>
                        <a14:foregroundMark x1="43003" y1="28954" x2="40364" y2="38431"/>
                        <a14:foregroundMark x1="40592" y1="42288" x2="40592" y2="58105"/>
                        <a14:foregroundMark x1="18749" y1="34052" x2="18316" y2="40980"/>
                        <a14:foregroundMark x1="49852" y1="36536" x2="51172" y2="47320"/>
                        <a14:foregroundMark x1="11923" y1="85425" x2="12127" y2="84771"/>
                        <a14:foregroundMark x1="13447" y1="75229" x2="11468" y2="84183"/>
                        <a14:foregroundMark x1="65961" y1="30850" x2="65506" y2="44771"/>
                        <a14:backgroundMark x1="54266" y1="53072" x2="56018" y2="68235"/>
                        <a14:backgroundMark x1="85119" y1="73922" x2="83436" y2="99935"/>
                        <a14:backgroundMark x1="17429" y1="58758" x2="11468" y2="68889"/>
                        <a14:backgroundMark x1="37725" y1="58758" x2="39932" y2="65098"/>
                        <a14:backgroundMark x1="41911" y1="64444" x2="41911" y2="64444"/>
                        <a14:backgroundMark x1="64414" y1="30850" x2="64846" y2="40392"/>
                        <a14:backgroundMark x1="13447" y1="71438" x2="11035" y2="8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170" y="3356042"/>
            <a:ext cx="9727659" cy="3501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7D1CD6-A53A-4E01-B18B-D2DC8089B657}"/>
              </a:ext>
            </a:extLst>
          </p:cNvPr>
          <p:cNvSpPr txBox="1"/>
          <p:nvPr/>
        </p:nvSpPr>
        <p:spPr>
          <a:xfrm>
            <a:off x="6096001" y="428017"/>
            <a:ext cx="5149172" cy="250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 Pro Cond" panose="02040506050405020303" pitchFamily="18" charset="0"/>
              </a:rPr>
              <a:t>Семья является источником и опосредующим звеном передачи ребенку социально-исторического опыта, и прежде всего опыта эмоциональных и деловых взаимоотношений между людьми.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2407C7-00EB-4202-84AE-E969F5C6AC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623" y="408560"/>
            <a:ext cx="3849511" cy="2806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1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73B839-DE06-494A-8A72-A13A5521B4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E06162-38B8-4842-AE9D-136FF33A55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470826"/>
            <a:ext cx="10972800" cy="402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24DF50-C94B-4C38-9C8D-8F8972779BE3}"/>
              </a:ext>
            </a:extLst>
          </p:cNvPr>
          <p:cNvSpPr txBox="1"/>
          <p:nvPr/>
        </p:nvSpPr>
        <p:spPr>
          <a:xfrm>
            <a:off x="758757" y="3132306"/>
            <a:ext cx="10642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000" b="1" dirty="0">
                <a:solidFill>
                  <a:srgbClr val="FB43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 Pro Cond" panose="02040506050405020303" pitchFamily="18" charset="0"/>
              </a:rPr>
              <a:t>Будущее мира за новыми поколениями. Так давайте сделаем, чтоб этот мир был полон тепла и любви. Это отчасти в наших руках! В руках каждого!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63154E5-7DB7-45CD-8FCE-695693671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6" b="98376" l="9855" r="89984">
                        <a14:foregroundMark x1="59397" y1="15777" x2="59397" y2="18794"/>
                        <a14:foregroundMark x1="41088" y1="18794" x2="38988" y2="25522"/>
                        <a14:foregroundMark x1="63220" y1="33488" x2="63220" y2="33488"/>
                        <a14:backgroundMark x1="33226" y1="25522" x2="23317" y2="42846"/>
                        <a14:backgroundMark x1="67744" y1="15004" x2="72429" y2="32328"/>
                        <a14:backgroundMark x1="57835" y1="6806" x2="61443" y2="11292"/>
                        <a14:backgroundMark x1="35864" y1="30781" x2="35864" y2="41299"/>
                        <a14:backgroundMark x1="31125" y1="71384" x2="31664" y2="75174"/>
                        <a14:backgroundMark x1="60959" y1="63109" x2="60959" y2="67595"/>
                        <a14:backgroundMark x1="22779" y1="81903" x2="27464" y2="9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422" y="-335974"/>
            <a:ext cx="5143500" cy="35797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3735EF-B0DB-4FF9-B273-3389185F59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6658" y="3909689"/>
            <a:ext cx="5058137" cy="2401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80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62FD1F-A141-4AFC-9E7C-56E59D419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C61D8E-9D0B-4A4F-A65D-B0B2EED67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9123" y="1147864"/>
            <a:ext cx="6206247" cy="51714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148F36-9330-4FAE-B23A-C57E877E5C32}"/>
              </a:ext>
            </a:extLst>
          </p:cNvPr>
          <p:cNvSpPr txBox="1"/>
          <p:nvPr/>
        </p:nvSpPr>
        <p:spPr>
          <a:xfrm>
            <a:off x="233464" y="921580"/>
            <a:ext cx="4559029" cy="6215336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</a:t>
            </a:r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люди света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наций, веры и судьбы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Открывают что – то, где – то. 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Радуются вместе. 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Нет нужды опасаться, 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Что тебя обидят люди,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Цвета, крови не твоей.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Опасаться, что тебя унизят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Люди на родной Земле твоей.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Ведь планета наша дорогая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Любит всех нас: белых и цветных!</a:t>
            </a:r>
          </a:p>
          <a:p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Будем жить друг друга уважая!</a:t>
            </a:r>
          </a:p>
          <a:p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</a:t>
            </a:r>
            <a:r>
              <a:rPr lang="ru-RU" sz="2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слово для живых</a:t>
            </a:r>
            <a:r>
              <a:rPr lang="ru-RU" b="1" dirty="0">
                <a:ln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59666A-708C-4BAF-B739-2367113C3BF9}"/>
              </a:ext>
            </a:extLst>
          </p:cNvPr>
          <p:cNvSpPr txBox="1"/>
          <p:nvPr/>
        </p:nvSpPr>
        <p:spPr>
          <a:xfrm>
            <a:off x="583659" y="213693"/>
            <a:ext cx="10836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  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Будем</a:t>
            </a:r>
            <a:r>
              <a:rPr lang="ru-RU" sz="4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жить друг друга уважая !</a:t>
            </a:r>
            <a:endParaRPr lang="ru-RU" sz="40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19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3FEB86-8C42-4941-97B3-C9C8ED14C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AF838E-7E41-49AE-B312-F53E769725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47471"/>
            <a:ext cx="10972800" cy="605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EB4154FD-13B3-4489-A4AF-B0A4C198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945" y="1142999"/>
            <a:ext cx="4747098" cy="45184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5184E5-6060-4BA9-B38D-21F821F885AD}"/>
              </a:ext>
            </a:extLst>
          </p:cNvPr>
          <p:cNvSpPr txBox="1"/>
          <p:nvPr/>
        </p:nvSpPr>
        <p:spPr>
          <a:xfrm>
            <a:off x="6549959" y="1142999"/>
            <a:ext cx="4559027" cy="452431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Что такое толерантность?</a:t>
            </a:r>
          </a:p>
          <a:p>
            <a:pPr algn="ctr"/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Доброта, любовь и смех.</a:t>
            </a:r>
          </a:p>
          <a:p>
            <a:pPr algn="ctr"/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Что такое толерантность?</a:t>
            </a:r>
          </a:p>
          <a:p>
            <a:pPr algn="ctr"/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 Pro Semibold" panose="02040702050405020303" pitchFamily="18" charset="0"/>
              </a:rPr>
              <a:t>Счастье, дружба и успех!</a:t>
            </a:r>
            <a:endParaRPr lang="ru-RU" altLang="ru-RU" sz="3600" dirty="0">
              <a:solidFill>
                <a:srgbClr val="C00000"/>
              </a:solidFill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3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68ACD7-F7D8-49BB-BF2F-21691FC022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241137-5FCB-4054-98B3-ED8EFE585674}"/>
              </a:ext>
            </a:extLst>
          </p:cNvPr>
          <p:cNvSpPr txBox="1"/>
          <p:nvPr/>
        </p:nvSpPr>
        <p:spPr>
          <a:xfrm>
            <a:off x="2453832" y="509285"/>
            <a:ext cx="8044405" cy="302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latin typeface="Georgia Pro Cond" panose="02040506050405020303" pitchFamily="18" charset="0"/>
              </a:rPr>
              <a:t>Благодарю </a:t>
            </a:r>
          </a:p>
          <a:p>
            <a:r>
              <a:rPr lang="ru-RU" sz="9600" dirty="0">
                <a:solidFill>
                  <a:srgbClr val="C00000"/>
                </a:solidFill>
                <a:latin typeface="Georgia Pro Cond" panose="02040506050405020303" pitchFamily="18" charset="0"/>
              </a:rPr>
              <a:t>за внимание</a:t>
            </a:r>
          </a:p>
        </p:txBody>
      </p:sp>
      <p:pic>
        <p:nvPicPr>
          <p:cNvPr id="6" name="Picture 5" descr="C:\Users\Тратата\Desktop\садик\xorovod.png">
            <a:extLst>
              <a:ext uri="{FF2B5EF4-FFF2-40B4-BE49-F238E27FC236}">
                <a16:creationId xmlns:a16="http://schemas.microsoft.com/office/drawing/2014/main" xmlns="" id="{E8C60DF5-6452-45EA-AA18-4CCB6754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3763" y="3429000"/>
            <a:ext cx="8596132" cy="318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45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D7410A-3C7D-43C4-8BFB-8C1E18AEE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365" y="1"/>
            <a:ext cx="12250365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36AD77-1BDB-476D-BE3C-B3F18C3D2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" b="100000" l="175" r="99213">
                        <a14:foregroundMark x1="25372" y1="78664" x2="28171" y2="93868"/>
                        <a14:foregroundMark x1="14086" y1="34148" x2="14086" y2="34148"/>
                        <a14:foregroundMark x1="19948" y1="26869" x2="19948" y2="26869"/>
                        <a14:foregroundMark x1="21610" y1="23978" x2="21610" y2="23978"/>
                        <a14:foregroundMark x1="19073" y1="23480" x2="20735" y2="27368"/>
                        <a14:backgroundMark x1="45932" y1="10618" x2="44094" y2="20937"/>
                        <a14:backgroundMark x1="77690" y1="16600" x2="78653" y2="24776"/>
                        <a14:backgroundMark x1="39370" y1="24227" x2="39370" y2="24227"/>
                        <a14:backgroundMark x1="4812" y1="36740" x2="2012" y2="39980"/>
                        <a14:backgroundMark x1="4812" y1="43270" x2="4812" y2="49801"/>
                        <a14:backgroundMark x1="11374" y1="46510" x2="13298" y2="53041"/>
                        <a14:backgroundMark x1="9536" y1="63958" x2="15136" y2="80808"/>
                        <a14:backgroundMark x1="31934" y1="74826" x2="31934" y2="77567"/>
                        <a14:backgroundMark x1="87052" y1="54138" x2="87052" y2="54138"/>
                        <a14:backgroundMark x1="90814" y1="45464" x2="90814" y2="45464"/>
                        <a14:backgroundMark x1="20035" y1="19890" x2="20035" y2="19890"/>
                        <a14:backgroundMark x1="92913" y1="54686" x2="92913" y2="54686"/>
                        <a14:backgroundMark x1="14873" y1="20588" x2="14873" y2="20588"/>
                        <a14:backgroundMark x1="96150" y1="55932" x2="96150" y2="55932"/>
                        <a14:backgroundMark x1="16535" y1="43320" x2="16535" y2="43320"/>
                        <a14:backgroundMark x1="48381" y1="55434" x2="48381" y2="55434"/>
                        <a14:backgroundMark x1="16535" y1="22532" x2="16535" y2="22532"/>
                        <a14:backgroundMark x1="88626" y1="42373" x2="88626" y2="42373"/>
                        <a14:backgroundMark x1="91164" y1="48654" x2="90289" y2="43819"/>
                        <a14:backgroundMark x1="85302" y1="55882" x2="85302" y2="55882"/>
                        <a14:backgroundMark x1="48994" y1="60618" x2="48994" y2="60618"/>
                        <a14:backgroundMark x1="48994" y1="60618" x2="47332" y2="61366"/>
                        <a14:backgroundMark x1="48994" y1="53490" x2="48994" y2="53490"/>
                        <a14:backgroundMark x1="49781" y1="20090" x2="51006" y2="21735"/>
                        <a14:backgroundMark x1="84077" y1="24826" x2="83640" y2="26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1128407"/>
            <a:ext cx="3210128" cy="5554494"/>
          </a:xfrm>
          <a:prstGeom prst="rect">
            <a:avLst/>
          </a:prstGeom>
          <a:ln w="57150">
            <a:noFill/>
          </a:ln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xmlns="" id="{765AE2A1-E62C-4116-A8F9-63C756C7C96B}"/>
              </a:ext>
            </a:extLst>
          </p:cNvPr>
          <p:cNvSpPr/>
          <p:nvPr/>
        </p:nvSpPr>
        <p:spPr>
          <a:xfrm>
            <a:off x="4182894" y="175099"/>
            <a:ext cx="7315200" cy="2938492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787632-C634-4322-BEE7-3770947BDBAE}"/>
              </a:ext>
            </a:extLst>
          </p:cNvPr>
          <p:cNvSpPr txBox="1"/>
          <p:nvPr/>
        </p:nvSpPr>
        <p:spPr>
          <a:xfrm>
            <a:off x="5474825" y="739302"/>
            <a:ext cx="451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Georgia Pro Semibold" panose="02040702050405020303" pitchFamily="18" charset="0"/>
                <a:cs typeface="Times New Roman" panose="02020603050405020304" pitchFamily="18" charset="0"/>
              </a:rPr>
              <a:t>Толерантность – это умение жить в мире непохожих идей и людей.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0CB341-EAE7-4A1A-B984-D3B9B09575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27" y="3288688"/>
            <a:ext cx="6585995" cy="3394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2A45E3-BD32-4C5B-AE04-A4BA36023A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10" y="3712580"/>
            <a:ext cx="2176041" cy="268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69111B-7C91-47E3-9048-B0E32D7835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823" y="3712580"/>
            <a:ext cx="2176041" cy="268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92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E0C170-007E-4A87-AA5F-FF142113A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7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xmlns="" id="{091C1EE2-18CB-401D-9ACF-9AF2FE30FDCA}"/>
              </a:ext>
            </a:extLst>
          </p:cNvPr>
          <p:cNvSpPr/>
          <p:nvPr/>
        </p:nvSpPr>
        <p:spPr>
          <a:xfrm>
            <a:off x="1632030" y="113122"/>
            <a:ext cx="5525127" cy="2598765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Толерантность – это прощение</a:t>
            </a:r>
            <a:r>
              <a:rPr lang="ru-RU" sz="3200" dirty="0">
                <a:latin typeface="Georgia Pro Cond Semibold" panose="02040706050405020303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99CA604-CF3A-45C0-B743-3677DCA05E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027" y="2825009"/>
            <a:ext cx="4357036" cy="355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A4F128-FA8F-4590-AFE7-F16D8241A6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731" y="152318"/>
            <a:ext cx="4234209" cy="6223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A2D68B-87EB-4F5B-8318-7096114F1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324" y="482250"/>
            <a:ext cx="3194613" cy="560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9767D0-1BD8-480C-A27E-7B90B9F3DB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610" y="3049371"/>
            <a:ext cx="2071870" cy="3102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4D2D0A-AE4F-4922-8375-BEDA1E033EC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95277" l="0" r="89939">
                        <a14:foregroundMark x1="14786" y1="23012" x2="25722" y2="30157"/>
                        <a14:foregroundMark x1="29046" y1="86395" x2="26947" y2="92572"/>
                        <a14:foregroundMark x1="42432" y1="83851" x2="47944" y2="89665"/>
                        <a14:foregroundMark x1="34471" y1="40977" x2="56693" y2="36698"/>
                        <a14:foregroundMark x1="51706" y1="42107" x2="63430" y2="41946"/>
                        <a14:foregroundMark x1="72616" y1="40210" x2="77253" y2="40210"/>
                        <a14:foregroundMark x1="78915" y1="40775" x2="81452" y2="40371"/>
                        <a14:foregroundMark x1="56255" y1="36536" x2="59230" y2="35729"/>
                        <a14:foregroundMark x1="66754" y1="35567" x2="67979" y2="36334"/>
                        <a14:foregroundMark x1="82240" y1="39604" x2="82240" y2="39604"/>
                        <a14:foregroundMark x1="41645" y1="42107" x2="41645" y2="43480"/>
                        <a14:foregroundMark x1="8574" y1="34800" x2="8574" y2="45983"/>
                        <a14:foregroundMark x1="48731" y1="43480" x2="50044" y2="43076"/>
                        <a14:foregroundMark x1="76815" y1="39604" x2="80577" y2="39806"/>
                        <a14:foregroundMark x1="62117" y1="41542" x2="72616" y2="40008"/>
                        <a14:foregroundMark x1="35346" y1="29390" x2="35346" y2="29390"/>
                        <a14:foregroundMark x1="48294" y1="38272" x2="53806" y2="37505"/>
                        <a14:foregroundMark x1="47944" y1="38070" x2="47944" y2="38070"/>
                        <a14:foregroundMark x1="54156" y1="37101" x2="54156" y2="37101"/>
                        <a14:foregroundMark x1="85214" y1="38474" x2="85214" y2="38474"/>
                        <a14:foregroundMark x1="8924" y1="36899" x2="8924" y2="36899"/>
                        <a14:foregroundMark x1="8136" y1="39241" x2="8136" y2="39241"/>
                        <a14:backgroundMark x1="34471" y1="34800" x2="34471" y2="34800"/>
                        <a14:backgroundMark x1="34908" y1="23577" x2="36570" y2="33428"/>
                        <a14:backgroundMark x1="3500" y1="32095" x2="3500" y2="45781"/>
                        <a14:backgroundMark x1="10236" y1="28785" x2="10236" y2="33629"/>
                        <a14:backgroundMark x1="4724" y1="48325" x2="8136" y2="59911"/>
                        <a14:backgroundMark x1="10586" y1="13323" x2="15223" y2="19499"/>
                        <a14:backgroundMark x1="4374" y1="25717" x2="1837" y2="27816"/>
                        <a14:backgroundMark x1="32021" y1="76504" x2="36570" y2="82721"/>
                        <a14:backgroundMark x1="31584" y1="69358" x2="32371" y2="71901"/>
                        <a14:backgroundMark x1="56693" y1="39039" x2="57130" y2="39039"/>
                        <a14:backgroundMark x1="63430" y1="38635" x2="63430" y2="39039"/>
                        <a14:backgroundMark x1="11461" y1="33993" x2="13561" y2="33993"/>
                        <a14:backgroundMark x1="11899" y1="45781" x2="11899" y2="46589"/>
                        <a14:backgroundMark x1="11899" y1="44045" x2="11899" y2="48325"/>
                        <a14:backgroundMark x1="9799" y1="27816" x2="9799" y2="2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10" y="-164966"/>
            <a:ext cx="3164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14303E-8E7E-44D8-A6BB-90414FE7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36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81EF00-583E-4D95-82D6-95D181ECC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692613"/>
            <a:ext cx="5768338" cy="516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D0B7F1-3168-4734-9141-8CFB2FF37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8899" l="9974" r="94401">
                        <a14:foregroundMark x1="22222" y1="8255" x2="21347" y2="8255"/>
                        <a14:foregroundMark x1="29921" y1="74959" x2="29921" y2="74959"/>
                        <a14:foregroundMark x1="46019" y1="76555" x2="46019" y2="76555"/>
                        <a14:foregroundMark x1="36658" y1="93121" x2="30709" y2="89928"/>
                        <a14:foregroundMark x1="56255" y1="86186" x2="42607" y2="81343"/>
                        <a14:foregroundMark x1="22222" y1="79196" x2="12073" y2="80297"/>
                        <a14:foregroundMark x1="29921" y1="78701" x2="29921" y2="86186"/>
                        <a14:foregroundMark x1="26509" y1="6604" x2="27297" y2="6109"/>
                        <a14:foregroundMark x1="34121" y1="7155" x2="36658" y2="7155"/>
                        <a14:foregroundMark x1="81715" y1="29004" x2="80052" y2="25316"/>
                        <a14:foregroundMark x1="90201" y1="27958" x2="84252" y2="27408"/>
                        <a14:foregroundMark x1="86789" y1="24821" x2="89414" y2="25867"/>
                        <a14:foregroundMark x1="57393" y1="87067" x2="57393" y2="84700"/>
                        <a14:foregroundMark x1="33596" y1="72922" x2="30971" y2="79196"/>
                        <a14:foregroundMark x1="30271" y1="87067" x2="36920" y2="94882"/>
                        <a14:backgroundMark x1="58793" y1="8751" x2="64742" y2="22675"/>
                        <a14:backgroundMark x1="50306" y1="16786" x2="53718" y2="24271"/>
                        <a14:backgroundMark x1="41820" y1="24271" x2="40945" y2="22124"/>
                        <a14:backgroundMark x1="83465" y1="37039" x2="94488" y2="36489"/>
                        <a14:backgroundMark x1="18810" y1="46120" x2="18810" y2="43478"/>
                        <a14:backgroundMark x1="52843" y1="35443" x2="63867" y2="34397"/>
                        <a14:backgroundMark x1="22397" y1="80022" x2="22397" y2="80022"/>
                        <a14:backgroundMark x1="54068" y1="44304" x2="58093" y2="45074"/>
                        <a14:backgroundMark x1="16360" y1="80793" x2="16360" y2="80793"/>
                        <a14:backgroundMark x1="17060" y1="79637" x2="17060" y2="79637"/>
                        <a14:backgroundMark x1="53456" y1="43148" x2="53456" y2="43148"/>
                        <a14:backgroundMark x1="52756" y1="46285" x2="54068" y2="47441"/>
                        <a14:backgroundMark x1="46194" y1="23555" x2="46194" y2="23555"/>
                        <a14:backgroundMark x1="40245" y1="20418" x2="40245" y2="20418"/>
                        <a14:backgroundMark x1="38933" y1="77655" x2="39545" y2="84700"/>
                        <a14:backgroundMark x1="62730" y1="50193" x2="62730" y2="50193"/>
                        <a14:backgroundMark x1="62730" y1="51348" x2="62730" y2="51348"/>
                        <a14:backgroundMark x1="19685" y1="51348" x2="19685" y2="5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85" y="0"/>
            <a:ext cx="4065838" cy="6858000"/>
          </a:xfrm>
          <a:prstGeom prst="rect">
            <a:avLst/>
          </a:prstGeom>
        </p:spPr>
      </p:pic>
      <p:pic>
        <p:nvPicPr>
          <p:cNvPr id="8" name="Picture 6" descr="M:\толер-ть\Young-people-with-disabil-007.jpg">
            <a:extLst>
              <a:ext uri="{FF2B5EF4-FFF2-40B4-BE49-F238E27FC236}">
                <a16:creationId xmlns:a16="http://schemas.microsoft.com/office/drawing/2014/main" xmlns="" id="{789FE5CF-C9CC-4978-9730-618CD271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987" y="2976664"/>
            <a:ext cx="4941651" cy="353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59F74080-AD4C-4853-AA4A-288F62585EFF}"/>
              </a:ext>
            </a:extLst>
          </p:cNvPr>
          <p:cNvSpPr/>
          <p:nvPr/>
        </p:nvSpPr>
        <p:spPr>
          <a:xfrm>
            <a:off x="2762654" y="146757"/>
            <a:ext cx="5311303" cy="3736621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Толерантность – это принятие другого таким, какой он есть</a:t>
            </a:r>
          </a:p>
        </p:txBody>
      </p:sp>
    </p:spTree>
    <p:extLst>
      <p:ext uri="{BB962C8B-B14F-4D97-AF65-F5344CB8AC3E}">
        <p14:creationId xmlns:p14="http://schemas.microsoft.com/office/powerpoint/2010/main" val="242777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90A01C-4C70-4632-A8F5-108A06D621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9CEB2B-FD83-4C01-9751-8C6618E2E8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23" l="0" r="100000">
                        <a14:foregroundMark x1="86264" y1="44404" x2="76903" y2="47324"/>
                        <a14:foregroundMark x1="49781" y1="79258" x2="48906" y2="81022"/>
                        <a14:foregroundMark x1="12336" y1="24878" x2="12336" y2="24878"/>
                        <a14:foregroundMark x1="3850" y1="23114" x2="3850" y2="23114"/>
                        <a14:foregroundMark x1="12861" y1="21655" x2="12861" y2="21655"/>
                        <a14:foregroundMark x1="47769" y1="30170" x2="47769" y2="30170"/>
                        <a14:foregroundMark x1="46457" y1="28893" x2="46457" y2="28893"/>
                        <a14:backgroundMark x1="35258" y1="7178" x2="20035" y2="14234"/>
                        <a14:backgroundMark x1="37008" y1="29015" x2="33596" y2="6569"/>
                        <a14:backgroundMark x1="2975" y1="30231" x2="20822" y2="44951"/>
                        <a14:backgroundMark x1="45494" y1="39051" x2="41207" y2="42032"/>
                        <a14:backgroundMark x1="96500" y1="43187" x2="97375" y2="45560"/>
                        <a14:backgroundMark x1="44619" y1="5414" x2="43832" y2="5961"/>
                        <a14:backgroundMark x1="60805" y1="5961" x2="53981" y2="4805"/>
                        <a14:backgroundMark x1="78653" y1="43796" x2="76115" y2="44951"/>
                        <a14:backgroundMark x1="57393" y1="83942" x2="57393" y2="86922"/>
                        <a14:backgroundMark x1="41820" y1="26764" x2="41820" y2="26764"/>
                        <a14:backgroundMark x1="56255" y1="82847" x2="56255" y2="82847"/>
                        <a14:backgroundMark x1="41820" y1="23783" x2="41820" y2="23783"/>
                        <a14:backgroundMark x1="38495" y1="16484" x2="38495" y2="16484"/>
                        <a14:backgroundMark x1="47069" y1="28467" x2="47069" y2="28467"/>
                        <a14:backgroundMark x1="39808" y1="29745" x2="39808" y2="29745"/>
                        <a14:backgroundMark x1="38495" y1="20803" x2="41120" y2="29319"/>
                        <a14:backgroundMark x1="47769" y1="28893" x2="45757" y2="24209"/>
                        <a14:backgroundMark x1="29309" y1="30170" x2="29309" y2="30170"/>
                        <a14:backgroundMark x1="55643" y1="80718" x2="55643" y2="80718"/>
                        <a14:backgroundMark x1="56955" y1="89294" x2="56955" y2="89294"/>
                        <a14:backgroundMark x1="77340" y1="40876" x2="77340" y2="40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629" y="252918"/>
            <a:ext cx="4085293" cy="6731541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5ACDC247-8A2E-45D8-870C-AF797BA9E7C9}"/>
              </a:ext>
            </a:extLst>
          </p:cNvPr>
          <p:cNvSpPr/>
          <p:nvPr/>
        </p:nvSpPr>
        <p:spPr>
          <a:xfrm>
            <a:off x="411804" y="126460"/>
            <a:ext cx="7872919" cy="2684834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E7EA2F-7738-4794-A43F-E4EF28207F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937754"/>
            <a:ext cx="7872919" cy="385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E7EF71-CB3A-460C-9930-FCF6BB3430B0}"/>
              </a:ext>
            </a:extLst>
          </p:cNvPr>
          <p:cNvSpPr txBox="1"/>
          <p:nvPr/>
        </p:nvSpPr>
        <p:spPr>
          <a:xfrm>
            <a:off x="1420238" y="914400"/>
            <a:ext cx="5369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Georgia Pro Semibold" panose="02040702050405020303" pitchFamily="18" charset="0"/>
                <a:cs typeface="Times New Roman" panose="02020603050405020304" pitchFamily="18" charset="0"/>
              </a:rPr>
              <a:t>     Толерантность – это    сотрудничество</a:t>
            </a:r>
            <a:r>
              <a:rPr lang="ru-RU" sz="3200" dirty="0">
                <a:latin typeface="Georgia Pro Semibold" panose="02040702050405020303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78D09C5-E152-4300-B1C3-52CF46D82E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97" b="100000" l="1206" r="99909">
                        <a14:foregroundMark x1="35745" y1="11045" x2="39295" y2="26824"/>
                        <a14:foregroundMark x1="17474" y1="13412" x2="22048" y2="32051"/>
                        <a14:foregroundMark x1="32696" y1="10552" x2="42594" y2="12968"/>
                        <a14:foregroundMark x1="18749" y1="32051" x2="24073" y2="29191"/>
                        <a14:foregroundMark x1="48919" y1="8185" x2="45620" y2="24901"/>
                        <a14:foregroundMark x1="57543" y1="26331" x2="60592" y2="8185"/>
                        <a14:foregroundMark x1="64642" y1="8185" x2="66689" y2="33481"/>
                        <a14:foregroundMark x1="75563" y1="8629" x2="74539" y2="24901"/>
                        <a14:foregroundMark x1="69215" y1="8185" x2="70239" y2="27268"/>
                        <a14:foregroundMark x1="92810" y1="21055" x2="83413" y2="44034"/>
                        <a14:foregroundMark x1="96860" y1="55966" x2="88487" y2="89448"/>
                        <a14:foregroundMark x1="10876" y1="12475" x2="24573" y2="12968"/>
                        <a14:foregroundMark x1="23049" y1="22485" x2="29397" y2="27761"/>
                        <a14:foregroundMark x1="28373" y1="21548" x2="29397" y2="29684"/>
                        <a14:foregroundMark x1="11650" y1="55523" x2="21024" y2="75592"/>
                        <a14:foregroundMark x1="46644" y1="91815" x2="58066" y2="94724"/>
                        <a14:foregroundMark x1="17474" y1="52170" x2="24323" y2="70809"/>
                        <a14:foregroundMark x1="87486" y1="75592" x2="80637" y2="94724"/>
                        <a14:foregroundMark x1="7827" y1="55030" x2="12400" y2="76529"/>
                        <a14:foregroundMark x1="5301" y1="60256" x2="7827" y2="71252"/>
                        <a14:foregroundMark x1="9875" y1="94231" x2="22799" y2="94724"/>
                        <a14:foregroundMark x1="72514" y1="42110" x2="74790" y2="45957"/>
                        <a14:foregroundMark x1="74539" y1="49260" x2="77088" y2="50247"/>
                        <a14:foregroundMark x1="8350" y1="50247" x2="9602" y2="48323"/>
                        <a14:foregroundMark x1="5802" y1="49260" x2="9602" y2="47387"/>
                        <a14:foregroundMark x1="55768" y1="26331" x2="56542" y2="32544"/>
                        <a14:foregroundMark x1="4278" y1="66519" x2="10626" y2="79882"/>
                        <a14:foregroundMark x1="8100" y1="96598" x2="6576" y2="98521"/>
                        <a14:backgroundMark x1="81388" y1="22041" x2="80114" y2="32544"/>
                        <a14:backgroundMark x1="77338" y1="32051" x2="77588" y2="42110"/>
                        <a14:backgroundMark x1="6576" y1="21055" x2="8601" y2="44970"/>
                        <a14:backgroundMark x1="3026" y1="75099" x2="3777" y2="93738"/>
                        <a14:backgroundMark x1="2503" y1="56460" x2="978" y2="66519"/>
                        <a14:backgroundMark x1="88737" y1="14398" x2="83936" y2="22485"/>
                        <a14:backgroundMark x1="14175" y1="83728" x2="13151" y2="87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46" y="3275176"/>
            <a:ext cx="6868050" cy="31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5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16FE1D-5644-4D48-BE4C-5866883CDE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643"/>
            <a:ext cx="12401753" cy="701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781468-3928-4E1D-98DD-09920922FF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8426" l="0" r="100000">
                        <a14:foregroundMark x1="41820" y1="34921" x2="39195" y2="37667"/>
                        <a14:foregroundMark x1="40070" y1="40008" x2="40070" y2="43520"/>
                        <a14:foregroundMark x1="34121" y1="52564" x2="34996" y2="54098"/>
                        <a14:foregroundMark x1="81715" y1="39604" x2="75766" y2="43157"/>
                        <a14:foregroundMark x1="94488" y1="35285" x2="89414" y2="36455"/>
                        <a14:foregroundMark x1="38408" y1="88615" x2="41820" y2="92531"/>
                        <a14:foregroundMark x1="67279" y1="87444" x2="74891" y2="94509"/>
                        <a14:foregroundMark x1="38408" y1="39201" x2="37533" y2="40412"/>
                        <a14:backgroundMark x1="54506" y1="82358" x2="49431" y2="85103"/>
                        <a14:backgroundMark x1="24759" y1="31772" x2="24759" y2="37263"/>
                        <a14:backgroundMark x1="11199" y1="41946" x2="16273" y2="50989"/>
                        <a14:backgroundMark x1="75766" y1="54098" x2="89414" y2="49818"/>
                        <a14:backgroundMark x1="73228" y1="52160" x2="73228" y2="49818"/>
                        <a14:backgroundMark x1="36658" y1="55672" x2="36658" y2="52927"/>
                        <a14:backgroundMark x1="44357" y1="19621" x2="36658" y2="25878"/>
                        <a14:backgroundMark x1="40945" y1="27856" x2="36658" y2="30965"/>
                        <a14:backgroundMark x1="10324" y1="60799" x2="12073" y2="72144"/>
                        <a14:backgroundMark x1="71566" y1="58417" x2="94488" y2="72144"/>
                        <a14:backgroundMark x1="87664" y1="30198" x2="84252" y2="35285"/>
                        <a14:backgroundMark x1="92826" y1="42753" x2="86789" y2="45499"/>
                        <a14:backgroundMark x1="61330" y1="43157" x2="67279" y2="43520"/>
                        <a14:backgroundMark x1="53718" y1="75293" x2="53718" y2="83125"/>
                        <a14:backgroundMark x1="2712" y1="37263" x2="4374" y2="47073"/>
                        <a14:backgroundMark x1="44357" y1="32539" x2="44357" y2="32539"/>
                        <a14:backgroundMark x1="38408" y1="44328" x2="38408" y2="44328"/>
                        <a14:backgroundMark x1="68941" y1="42753" x2="68941" y2="42753"/>
                        <a14:backgroundMark x1="32458" y1="82358" x2="32458" y2="82358"/>
                        <a14:backgroundMark x1="92826" y1="38030" x2="92826" y2="38030"/>
                        <a14:backgroundMark x1="35083" y1="50505" x2="35083" y2="50505"/>
                        <a14:backgroundMark x1="35083" y1="52846" x2="35083" y2="50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57" y="-155643"/>
            <a:ext cx="3164086" cy="7558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36F477-97FF-4EEC-A0FE-BC6D58B8FB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56" y="412130"/>
            <a:ext cx="4005700" cy="6257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Тратата\Desktop\Новая папка\IMG_8303f.jpg">
            <a:extLst>
              <a:ext uri="{FF2B5EF4-FFF2-40B4-BE49-F238E27FC236}">
                <a16:creationId xmlns:a16="http://schemas.microsoft.com/office/drawing/2014/main" xmlns="" id="{686A85C3-8752-4700-8D6C-9DB83BD0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9520" y="864406"/>
            <a:ext cx="3369156" cy="50271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3561095A-7172-476B-93D6-DE5F886524D1}"/>
              </a:ext>
            </a:extLst>
          </p:cNvPr>
          <p:cNvSpPr/>
          <p:nvPr/>
        </p:nvSpPr>
        <p:spPr>
          <a:xfrm rot="21366875">
            <a:off x="125815" y="742202"/>
            <a:ext cx="7563760" cy="1727954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     Толерантность – это       милосердие.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4421931-DAF5-4914-B416-D522185934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896" y="2724436"/>
            <a:ext cx="3028531" cy="3945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E23FC4-3BFD-40C1-BBD4-991DBD4F38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237" y="3062396"/>
            <a:ext cx="1967696" cy="3457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395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16AC07-71F7-488B-8B80-D52625A354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404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379F41-E32A-4BF0-8D73-5C0557CC96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4" y="1079648"/>
            <a:ext cx="5486400" cy="469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:\Мама\работа с родителями\фотки с детьми интернет\opeka.jpg">
            <a:extLst>
              <a:ext uri="{FF2B5EF4-FFF2-40B4-BE49-F238E27FC236}">
                <a16:creationId xmlns:a16="http://schemas.microsoft.com/office/drawing/2014/main" xmlns="" id="{42276348-AEC3-4E80-9AE8-A7A28EB2C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83" y="1607344"/>
            <a:ext cx="4856162" cy="3643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D5FC34-8D13-477E-9DAD-78F75DEF94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88" l="5708" r="89984">
                        <a14:backgroundMark x1="64836" y1="18450" x2="65859" y2="25878"/>
                        <a14:backgroundMark x1="68498" y1="14493" x2="69521" y2="21195"/>
                        <a14:backgroundMark x1="63220" y1="13323" x2="61659" y2="35688"/>
                        <a14:backgroundMark x1="52289" y1="34921" x2="52289" y2="47840"/>
                        <a14:backgroundMark x1="19332" y1="44691" x2="16694" y2="48648"/>
                        <a14:backgroundMark x1="22994" y1="43157" x2="16209" y2="44691"/>
                        <a14:backgroundMark x1="24556" y1="43157" x2="24017" y2="46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0" y="-1964988"/>
            <a:ext cx="5143500" cy="6887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58159C-C9BC-42EA-8916-BC35AEE0C6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428" y="4150815"/>
            <a:ext cx="5280971" cy="270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Тратата\Desktop\садик\27b4275cdf67fac8ef7af010ec180724_L.jpg">
            <a:extLst>
              <a:ext uri="{FF2B5EF4-FFF2-40B4-BE49-F238E27FC236}">
                <a16:creationId xmlns:a16="http://schemas.microsoft.com/office/drawing/2014/main" xmlns="" id="{6E42E485-7A25-410E-9A47-0C729B48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907" y="4586768"/>
            <a:ext cx="3581400" cy="212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xmlns="" id="{A53DACA3-ADCD-4822-BCFA-8E8E46222E5F}"/>
              </a:ext>
            </a:extLst>
          </p:cNvPr>
          <p:cNvSpPr/>
          <p:nvPr/>
        </p:nvSpPr>
        <p:spPr>
          <a:xfrm rot="21366001">
            <a:off x="5814798" y="2109049"/>
            <a:ext cx="6480934" cy="2375333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88AE94-91D7-4D77-A206-57F5C11C61D4}"/>
              </a:ext>
            </a:extLst>
          </p:cNvPr>
          <p:cNvSpPr txBox="1"/>
          <p:nvPr/>
        </p:nvSpPr>
        <p:spPr>
          <a:xfrm>
            <a:off x="6476253" y="2581155"/>
            <a:ext cx="5035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Толерантность – это уважение человеческого достоинства.</a:t>
            </a:r>
          </a:p>
        </p:txBody>
      </p:sp>
    </p:spTree>
    <p:extLst>
      <p:ext uri="{BB962C8B-B14F-4D97-AF65-F5344CB8AC3E}">
        <p14:creationId xmlns:p14="http://schemas.microsoft.com/office/powerpoint/2010/main" val="202207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757D0A-0B12-4EEF-B211-016F5530EE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173E35-5D51-4248-8CDD-977C047310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563" y="1760706"/>
            <a:ext cx="7539583" cy="493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55D7F1-593E-4542-8A55-8B3267E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99560" l="9974" r="100000">
                        <a14:foregroundMark x1="55643" y1="88693" x2="56518" y2="86307"/>
                        <a14:foregroundMark x1="47944" y1="92965" x2="47944" y2="89322"/>
                        <a14:foregroundMark x1="59843" y1="91269" x2="59843" y2="95101"/>
                        <a14:foregroundMark x1="59843" y1="95101" x2="61592" y2="92337"/>
                        <a14:backgroundMark x1="30971" y1="45540" x2="22485" y2="51570"/>
                        <a14:backgroundMark x1="70079" y1="33354" x2="93001" y2="36369"/>
                        <a14:backgroundMark x1="63255" y1="41269" x2="71741" y2="41269"/>
                        <a14:backgroundMark x1="64129" y1="46671" x2="84514" y2="48492"/>
                        <a14:backgroundMark x1="45407" y1="78141" x2="47157" y2="81972"/>
                        <a14:backgroundMark x1="67804" y1="15013" x2="71216" y2="23681"/>
                        <a14:backgroundMark x1="70341" y1="28078" x2="70341" y2="28078"/>
                        <a14:backgroundMark x1="73491" y1="50754" x2="69729" y2="50754"/>
                        <a14:backgroundMark x1="34121" y1="40829" x2="34558" y2="40829"/>
                        <a14:backgroundMark x1="35346" y1="38693" x2="34121" y2="41646"/>
                        <a14:backgroundMark x1="35783" y1="41332" x2="35346" y2="42965"/>
                        <a14:backgroundMark x1="69729" y1="32224" x2="69729" y2="32224"/>
                        <a14:backgroundMark x1="61330" y1="91583" x2="59230" y2="93781"/>
                        <a14:backgroundMark x1="66754" y1="30905" x2="67629" y2="30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477" y="1843391"/>
            <a:ext cx="3164086" cy="4931923"/>
          </a:xfrm>
          <a:prstGeom prst="rect">
            <a:avLst/>
          </a:prstGeom>
        </p:spPr>
      </p:pic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EC280AF3-A29C-47AA-A4C6-665DA7178292}"/>
              </a:ext>
            </a:extLst>
          </p:cNvPr>
          <p:cNvSpPr/>
          <p:nvPr/>
        </p:nvSpPr>
        <p:spPr>
          <a:xfrm>
            <a:off x="433854" y="369651"/>
            <a:ext cx="10947508" cy="2000569"/>
          </a:xfrm>
          <a:prstGeom prst="cloud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BA3E75-B1E6-4065-980F-1E9F55EACD87}"/>
              </a:ext>
            </a:extLst>
          </p:cNvPr>
          <p:cNvSpPr txBox="1"/>
          <p:nvPr/>
        </p:nvSpPr>
        <p:spPr>
          <a:xfrm>
            <a:off x="2195533" y="991105"/>
            <a:ext cx="6789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          Толерантность - уважение прав других</a:t>
            </a:r>
            <a:r>
              <a:rPr lang="ru-RU" dirty="0"/>
              <a:t>.</a:t>
            </a:r>
          </a:p>
        </p:txBody>
      </p:sp>
      <p:pic>
        <p:nvPicPr>
          <p:cNvPr id="10" name="Picture 5" descr="M:\толер-ть\6233_900.jpg">
            <a:extLst>
              <a:ext uri="{FF2B5EF4-FFF2-40B4-BE49-F238E27FC236}">
                <a16:creationId xmlns:a16="http://schemas.microsoft.com/office/drawing/2014/main" xmlns="" id="{7BD8F83B-42DE-4D40-B76C-C9BB2A54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040" y="2370220"/>
            <a:ext cx="5572438" cy="3878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69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516</Words>
  <Application>Microsoft Office PowerPoint</Application>
  <PresentationFormat>Произвольный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Дятлова</dc:creator>
  <cp:lastModifiedBy>Светлана</cp:lastModifiedBy>
  <cp:revision>15</cp:revision>
  <dcterms:created xsi:type="dcterms:W3CDTF">2022-11-10T11:28:52Z</dcterms:created>
  <dcterms:modified xsi:type="dcterms:W3CDTF">2023-02-08T07:08:48Z</dcterms:modified>
</cp:coreProperties>
</file>